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  <p:sldMasterId id="2147483653" r:id="rId3"/>
  </p:sldMasterIdLst>
  <p:notesMasterIdLst>
    <p:notesMasterId r:id="rId50"/>
  </p:notesMasterIdLst>
  <p:sldIdLst>
    <p:sldId id="256" r:id="rId4"/>
    <p:sldId id="261" r:id="rId5"/>
    <p:sldId id="299" r:id="rId6"/>
    <p:sldId id="303" r:id="rId7"/>
    <p:sldId id="312" r:id="rId8"/>
    <p:sldId id="308" r:id="rId9"/>
    <p:sldId id="309" r:id="rId10"/>
    <p:sldId id="310" r:id="rId11"/>
    <p:sldId id="311" r:id="rId12"/>
    <p:sldId id="326" r:id="rId13"/>
    <p:sldId id="313" r:id="rId14"/>
    <p:sldId id="301" r:id="rId15"/>
    <p:sldId id="302" r:id="rId16"/>
    <p:sldId id="300" r:id="rId17"/>
    <p:sldId id="304" r:id="rId18"/>
    <p:sldId id="305" r:id="rId19"/>
    <p:sldId id="316" r:id="rId20"/>
    <p:sldId id="315" r:id="rId21"/>
    <p:sldId id="317" r:id="rId22"/>
    <p:sldId id="318" r:id="rId23"/>
    <p:sldId id="319" r:id="rId24"/>
    <p:sldId id="320" r:id="rId25"/>
    <p:sldId id="321" r:id="rId26"/>
    <p:sldId id="322" r:id="rId27"/>
    <p:sldId id="323" r:id="rId28"/>
    <p:sldId id="314" r:id="rId29"/>
    <p:sldId id="307" r:id="rId30"/>
    <p:sldId id="324" r:id="rId31"/>
    <p:sldId id="325" r:id="rId32"/>
    <p:sldId id="327" r:id="rId33"/>
    <p:sldId id="328" r:id="rId34"/>
    <p:sldId id="329" r:id="rId35"/>
    <p:sldId id="330" r:id="rId36"/>
    <p:sldId id="331" r:id="rId37"/>
    <p:sldId id="336" r:id="rId38"/>
    <p:sldId id="337" r:id="rId39"/>
    <p:sldId id="332" r:id="rId40"/>
    <p:sldId id="333" r:id="rId41"/>
    <p:sldId id="334" r:id="rId42"/>
    <p:sldId id="335" r:id="rId43"/>
    <p:sldId id="338" r:id="rId44"/>
    <p:sldId id="339" r:id="rId45"/>
    <p:sldId id="340" r:id="rId46"/>
    <p:sldId id="341" r:id="rId47"/>
    <p:sldId id="342" r:id="rId48"/>
    <p:sldId id="262" r:id="rId49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93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2A40D"/>
    <a:srgbClr val="32AEB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202B0CA-FC54-4496-8BCA-5EF66A818D29}" styleName="어두운 스타일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926" autoAdjust="0"/>
    <p:restoredTop sz="94628" autoAdjust="0"/>
  </p:normalViewPr>
  <p:slideViewPr>
    <p:cSldViewPr>
      <p:cViewPr varScale="1">
        <p:scale>
          <a:sx n="138" d="100"/>
          <a:sy n="138" d="100"/>
        </p:scale>
        <p:origin x="384" y="80"/>
      </p:cViewPr>
      <p:guideLst>
        <p:guide orient="horz" pos="1393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theme" Target="theme/theme1.xml"/><Relationship Id="rId5" Type="http://schemas.openxmlformats.org/officeDocument/2006/relationships/slide" Target="slides/slide2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8" Type="http://schemas.openxmlformats.org/officeDocument/2006/relationships/slide" Target="slides/slide5.xml"/><Relationship Id="rId51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2CB636-FA8D-4E97-BB73-CD7B4649CD5F}" type="datetimeFigureOut">
              <a:rPr lang="ko-KR" altLang="en-US" smtClean="0"/>
              <a:t>2024-06-25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DC9287-E874-4AF7-900A-7B0F611EF4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82202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C9287-E874-4AF7-900A-7B0F611EF485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31305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851920" y="1794902"/>
            <a:ext cx="5292080" cy="1080121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>
                <a:ea typeface="맑은 고딕" pitchFamily="50" charset="-127"/>
              </a:rPr>
              <a:t>FREE </a:t>
            </a:r>
          </a:p>
          <a:p>
            <a:r>
              <a:rPr lang="en-US" altLang="ko-KR" dirty="0">
                <a:ea typeface="맑은 고딕" pitchFamily="50" charset="-127"/>
              </a:rPr>
              <a:t>PPT TEMPLATES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851772" y="2947030"/>
            <a:ext cx="5292080" cy="48881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>
              <a:spcBef>
                <a:spcPts val="0"/>
              </a:spcBef>
              <a:defRPr/>
            </a:pPr>
            <a:r>
              <a:rPr lang="en-US" altLang="ko-KR" b="1" dirty="0"/>
              <a:t>INSERT THE TITLE </a:t>
            </a:r>
          </a:p>
          <a:p>
            <a:pPr>
              <a:spcBef>
                <a:spcPts val="0"/>
              </a:spcBef>
              <a:defRPr/>
            </a:pPr>
            <a:r>
              <a:rPr lang="en-US" altLang="ko-KR" b="1" dirty="0"/>
              <a:t>OF YOUR PRESENTATION HERE</a:t>
            </a:r>
            <a:endParaRPr lang="en-US" altLang="ko-KR" dirty="0"/>
          </a:p>
        </p:txBody>
      </p:sp>
      <p:pic>
        <p:nvPicPr>
          <p:cNvPr id="1026" name="Picture 2" descr="E:\002-KIMS BUSINESS\007-02-Fullslidesppt-Contents\20161228\02-edu\bulb-item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640" y="657349"/>
            <a:ext cx="1765300" cy="391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27365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0" y="1759754"/>
            <a:ext cx="9144000" cy="22113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6" name="Picture 2" descr="D:\Fullppt\PNG이미지\핸드폰2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3208" y="1042230"/>
            <a:ext cx="2869272" cy="3474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7380312" y="1175233"/>
            <a:ext cx="1008112" cy="25561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5643269" y="1261134"/>
            <a:ext cx="1654766" cy="25561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00137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-1"/>
            <a:ext cx="3059832" cy="51435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4860032" y="0"/>
            <a:ext cx="36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Rectangle 2"/>
          <p:cNvSpPr/>
          <p:nvPr userDrawn="1"/>
        </p:nvSpPr>
        <p:spPr>
          <a:xfrm>
            <a:off x="4896032" y="1311750"/>
            <a:ext cx="180000" cy="252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4402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-1"/>
            <a:ext cx="9144000" cy="30765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950635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131840" y="181632"/>
            <a:ext cx="6012160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131840" y="757696"/>
            <a:ext cx="6012160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-1"/>
            <a:ext cx="3059832" cy="51435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3146470" y="1131590"/>
            <a:ext cx="3059832" cy="40119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888771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411510"/>
            <a:ext cx="6444208" cy="43204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35622" y="195487"/>
            <a:ext cx="1944216" cy="475252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2223854" y="195487"/>
            <a:ext cx="1944216" cy="475252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4312086" y="195487"/>
            <a:ext cx="1944216" cy="475252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421378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6444208" y="267494"/>
            <a:ext cx="2160000" cy="21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6444208" y="2715766"/>
            <a:ext cx="2160000" cy="21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3986213" y="267494"/>
            <a:ext cx="2160000" cy="21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3986213" y="2715766"/>
            <a:ext cx="2160000" cy="21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0939771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95536" y="3291830"/>
            <a:ext cx="8748464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95536" y="3867894"/>
            <a:ext cx="8748464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0" y="4963500"/>
            <a:ext cx="9144000" cy="18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0" y="0"/>
            <a:ext cx="9144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467544" y="339502"/>
            <a:ext cx="3312128" cy="28080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3995936" y="339502"/>
            <a:ext cx="4680520" cy="133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3995936" y="1815574"/>
            <a:ext cx="1440000" cy="133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5616196" y="1815574"/>
            <a:ext cx="1440000" cy="133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7236456" y="1815574"/>
            <a:ext cx="1440000" cy="133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5242610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apes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42646" y="92609"/>
            <a:ext cx="8679898" cy="5431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/>
              <a:t>Fully Editable Shapes</a:t>
            </a:r>
          </a:p>
        </p:txBody>
      </p:sp>
    </p:spTree>
    <p:extLst>
      <p:ext uri="{BB962C8B-B14F-4D97-AF65-F5344CB8AC3E}">
        <p14:creationId xmlns:p14="http://schemas.microsoft.com/office/powerpoint/2010/main" val="310690928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11" name="Rounded Rectangle 10"/>
          <p:cNvSpPr/>
          <p:nvPr userDrawn="1"/>
        </p:nvSpPr>
        <p:spPr>
          <a:xfrm>
            <a:off x="354008" y="1131589"/>
            <a:ext cx="2849840" cy="364917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Rounded Rectangle 16"/>
          <p:cNvSpPr/>
          <p:nvPr userDrawn="1"/>
        </p:nvSpPr>
        <p:spPr>
          <a:xfrm>
            <a:off x="531932" y="1347500"/>
            <a:ext cx="108520" cy="3240473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8" name="Half Frame 17"/>
          <p:cNvSpPr/>
          <p:nvPr userDrawn="1"/>
        </p:nvSpPr>
        <p:spPr>
          <a:xfrm rot="5400000">
            <a:off x="2592642" y="1238201"/>
            <a:ext cx="502331" cy="502331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818220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2571750"/>
            <a:ext cx="9144000" cy="2571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Rectangle 1"/>
          <p:cNvSpPr/>
          <p:nvPr userDrawn="1"/>
        </p:nvSpPr>
        <p:spPr>
          <a:xfrm>
            <a:off x="2116108" y="843558"/>
            <a:ext cx="4896544" cy="34563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2116108" y="0"/>
            <a:ext cx="4896544" cy="1954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2116108" y="4948014"/>
            <a:ext cx="4896544" cy="1954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116108" y="3049518"/>
            <a:ext cx="4896544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116108" y="3625582"/>
            <a:ext cx="4896544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2050" name="Picture 2" descr="E:\002-KIMS BUSINESS\007-02-Fullslidesppt-Contents\20161228\02-edu\bulb-item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155985" y="1156325"/>
            <a:ext cx="816788" cy="1812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82354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3572242"/>
            <a:ext cx="9144000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Thank you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-148" y="414830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4" name="Oval 3"/>
          <p:cNvSpPr/>
          <p:nvPr userDrawn="1"/>
        </p:nvSpPr>
        <p:spPr>
          <a:xfrm>
            <a:off x="3311860" y="737642"/>
            <a:ext cx="2520280" cy="252028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2" descr="E:\002-KIMS BUSINESS\007-02-Fullslidesppt-Contents\20161228\02-edu\bulb-item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2351" y="1139211"/>
            <a:ext cx="819298" cy="1818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24771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2604" y="0"/>
            <a:ext cx="1584176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484" y="938231"/>
            <a:ext cx="1584176" cy="3515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E:\002-KIMS BUSINESS\007-02-Fullslidesppt-Contents\20161228\02-edu\bulb-item.png"/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789484" y="938231"/>
            <a:ext cx="792088" cy="3515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57120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2604" y="0"/>
            <a:ext cx="1584176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735" y="2931790"/>
            <a:ext cx="945499" cy="2098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59988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3399842"/>
            <a:ext cx="9144000" cy="17436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4" name="Oval 3"/>
          <p:cNvSpPr/>
          <p:nvPr userDrawn="1"/>
        </p:nvSpPr>
        <p:spPr>
          <a:xfrm>
            <a:off x="4043561" y="2859782"/>
            <a:ext cx="1080120" cy="1080120"/>
          </a:xfrm>
          <a:prstGeom prst="ellipse">
            <a:avLst/>
          </a:prstGeom>
          <a:solidFill>
            <a:schemeClr val="accent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2" descr="E:\002-KIMS BUSINESS\007-02-Fullslidesppt-Contents\20161228\02-edu\bulb-item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8057" y="3010192"/>
            <a:ext cx="351128" cy="779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68678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0" y="4963500"/>
            <a:ext cx="9144000" cy="18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9144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9044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1960850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and Contents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143508" y="92609"/>
            <a:ext cx="8856984" cy="495828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0" y="1347774"/>
            <a:ext cx="2160240" cy="187204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2327920" y="1347774"/>
            <a:ext cx="2160240" cy="187204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4655840" y="1347774"/>
            <a:ext cx="2160240" cy="187204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6983760" y="1347774"/>
            <a:ext cx="2160240" cy="187204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" name="Rectangle 2"/>
          <p:cNvSpPr/>
          <p:nvPr userDrawn="1"/>
        </p:nvSpPr>
        <p:spPr>
          <a:xfrm>
            <a:off x="0" y="3219822"/>
            <a:ext cx="2160000" cy="15841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2328000" y="3219822"/>
            <a:ext cx="2160000" cy="15841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4656000" y="3219822"/>
            <a:ext cx="2160000" cy="15841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6984000" y="3219822"/>
            <a:ext cx="2160000" cy="15841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59670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2932113"/>
            <a:ext cx="9144000" cy="22113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5" name="Picture 3" descr="D:\Fullppt\005-PNG이미지\노트북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1131590"/>
            <a:ext cx="7230270" cy="3677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4513480" y="1626257"/>
            <a:ext cx="3465217" cy="25626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" name="Rectangle 2"/>
          <p:cNvSpPr/>
          <p:nvPr userDrawn="1"/>
        </p:nvSpPr>
        <p:spPr>
          <a:xfrm>
            <a:off x="467544" y="3363838"/>
            <a:ext cx="3024336" cy="1008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60588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6683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7555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72" r:id="rId2"/>
    <p:sldLayoutId id="2147483670" r:id="rId3"/>
    <p:sldLayoutId id="2147483652" r:id="rId4"/>
    <p:sldLayoutId id="2147483671" r:id="rId5"/>
    <p:sldLayoutId id="2147483655" r:id="rId6"/>
    <p:sldLayoutId id="2147483662" r:id="rId7"/>
    <p:sldLayoutId id="2147483663" r:id="rId8"/>
    <p:sldLayoutId id="2147483665" r:id="rId9"/>
    <p:sldLayoutId id="2147483666" r:id="rId10"/>
    <p:sldLayoutId id="2147483667" r:id="rId11"/>
    <p:sldLayoutId id="2147483664" r:id="rId12"/>
    <p:sldLayoutId id="2147483668" r:id="rId13"/>
    <p:sldLayoutId id="2147483669" r:id="rId14"/>
    <p:sldLayoutId id="2147483673" r:id="rId15"/>
    <p:sldLayoutId id="2147483656" r:id="rId16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4710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gaussian.com/basissets/" TargetMode="External"/><Relationship Id="rId4" Type="http://schemas.openxmlformats.org/officeDocument/2006/relationships/image" Target="../media/image7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3.png"/><Relationship Id="rId5" Type="http://schemas.openxmlformats.org/officeDocument/2006/relationships/image" Target="../media/image65.png"/><Relationship Id="rId4" Type="http://schemas.openxmlformats.org/officeDocument/2006/relationships/image" Target="../media/image8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203848" y="771550"/>
            <a:ext cx="5292080" cy="3096344"/>
          </a:xfrm>
        </p:spPr>
        <p:txBody>
          <a:bodyPr/>
          <a:lstStyle/>
          <a:p>
            <a:r>
              <a:rPr lang="en-US" altLang="ko-KR" sz="3600" dirty="0">
                <a:ea typeface="맑은 고딕" pitchFamily="50" charset="-127"/>
              </a:rPr>
              <a:t>The </a:t>
            </a:r>
            <a:r>
              <a:rPr lang="en-US" altLang="ko-KR" sz="3600" dirty="0">
                <a:solidFill>
                  <a:srgbClr val="C00000"/>
                </a:solidFill>
                <a:ea typeface="맑은 고딕" pitchFamily="50" charset="-127"/>
              </a:rPr>
              <a:t>V</a:t>
            </a:r>
            <a:r>
              <a:rPr lang="en-US" altLang="ko-KR" sz="3600" dirty="0">
                <a:ea typeface="맑은 고딕" pitchFamily="50" charset="-127"/>
              </a:rPr>
              <a:t>ariational </a:t>
            </a:r>
            <a:r>
              <a:rPr lang="en-US" altLang="ko-KR" sz="3600" dirty="0">
                <a:solidFill>
                  <a:srgbClr val="C00000"/>
                </a:solidFill>
                <a:ea typeface="맑은 고딕" pitchFamily="50" charset="-127"/>
              </a:rPr>
              <a:t>Q</a:t>
            </a:r>
            <a:r>
              <a:rPr lang="en-US" altLang="ko-KR" sz="3600" dirty="0">
                <a:ea typeface="맑은 고딕" pitchFamily="50" charset="-127"/>
              </a:rPr>
              <a:t>uantum </a:t>
            </a:r>
            <a:r>
              <a:rPr lang="en-US" altLang="ko-KR" sz="3600" dirty="0" err="1">
                <a:solidFill>
                  <a:srgbClr val="C00000"/>
                </a:solidFill>
                <a:ea typeface="맑은 고딕" pitchFamily="50" charset="-127"/>
              </a:rPr>
              <a:t>E</a:t>
            </a:r>
            <a:r>
              <a:rPr lang="en-US" altLang="ko-KR" sz="3600" dirty="0" err="1">
                <a:ea typeface="맑은 고딕" pitchFamily="50" charset="-127"/>
              </a:rPr>
              <a:t>igensolver</a:t>
            </a:r>
            <a:r>
              <a:rPr lang="en-US" altLang="ko-KR" sz="3600" dirty="0">
                <a:ea typeface="맑은 고딕" pitchFamily="50" charset="-127"/>
              </a:rPr>
              <a:t>: </a:t>
            </a:r>
            <a:r>
              <a:rPr lang="en-US" altLang="ko-KR" sz="2800" dirty="0">
                <a:ea typeface="맑은 고딕" pitchFamily="50" charset="-127"/>
              </a:rPr>
              <a:t>A review of methods and best practices</a:t>
            </a:r>
            <a:endParaRPr lang="en-US" altLang="ko-KR" sz="3600" dirty="0"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718413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2C97D2F-1B46-02F4-1368-E2583CCC8B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681" y="1347614"/>
            <a:ext cx="3456384" cy="3389302"/>
          </a:xfrm>
          <a:prstGeom prst="rect">
            <a:avLst/>
          </a:prstGeom>
        </p:spPr>
      </p:pic>
      <p:sp>
        <p:nvSpPr>
          <p:cNvPr id="4" name="Title 2">
            <a:extLst>
              <a:ext uri="{FF2B5EF4-FFF2-40B4-BE49-F238E27FC236}">
                <a16:creationId xmlns:a16="http://schemas.microsoft.com/office/drawing/2014/main" id="{ABB22A15-406F-ACD9-C395-5ACA162F142D}"/>
              </a:ext>
            </a:extLst>
          </p:cNvPr>
          <p:cNvSpPr txBox="1">
            <a:spLocks/>
          </p:cNvSpPr>
          <p:nvPr/>
        </p:nvSpPr>
        <p:spPr>
          <a:xfrm>
            <a:off x="1763688" y="267494"/>
            <a:ext cx="6588224" cy="576064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dirty="0">
                <a:cs typeface="Arial" pitchFamily="34" charset="0"/>
              </a:rPr>
              <a:t>Why VQE is good in NISQ era?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2363BE5-DDA4-877A-F7A0-6A1425BA1F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4088" y="987574"/>
            <a:ext cx="3312368" cy="3836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396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59669E41-1AEC-3A5C-700F-C808D154CF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9831" y="511913"/>
            <a:ext cx="4180435" cy="241987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DA503CE-F360-5B04-BD2F-691DC3B156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1840" y="2931790"/>
            <a:ext cx="4571999" cy="1699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2406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09B49DEB-0FF0-BCF1-EBA7-AA7110BED822}"/>
              </a:ext>
            </a:extLst>
          </p:cNvPr>
          <p:cNvSpPr txBox="1">
            <a:spLocks/>
          </p:cNvSpPr>
          <p:nvPr/>
        </p:nvSpPr>
        <p:spPr>
          <a:xfrm>
            <a:off x="1763688" y="267494"/>
            <a:ext cx="6588224" cy="576064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dirty="0">
                <a:cs typeface="Arial" pitchFamily="34" charset="0"/>
              </a:rPr>
              <a:t>VQE Pipeline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55A183D-CD67-4C88-3D49-20B075A967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680" y="987574"/>
            <a:ext cx="6813400" cy="3744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5513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8D14D1D-6CFE-C56F-207F-04A2E883605F}"/>
              </a:ext>
            </a:extLst>
          </p:cNvPr>
          <p:cNvSpPr txBox="1"/>
          <p:nvPr/>
        </p:nvSpPr>
        <p:spPr>
          <a:xfrm>
            <a:off x="5004048" y="915566"/>
            <a:ext cx="3384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 Hamiltonian representation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4EF76C0-B7D0-C9B3-5D34-BC42E2D9DF37}"/>
              </a:ext>
            </a:extLst>
          </p:cNvPr>
          <p:cNvSpPr txBox="1"/>
          <p:nvPr/>
        </p:nvSpPr>
        <p:spPr>
          <a:xfrm>
            <a:off x="5004048" y="1347614"/>
            <a:ext cx="3384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 Encoding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4429C1-9C61-87A3-65A7-9E895AC88063}"/>
              </a:ext>
            </a:extLst>
          </p:cNvPr>
          <p:cNvSpPr txBox="1"/>
          <p:nvPr/>
        </p:nvSpPr>
        <p:spPr>
          <a:xfrm>
            <a:off x="5004048" y="1851670"/>
            <a:ext cx="3384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Grouping &amp; measurement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DD8ACB-6032-D074-7509-0705E8352464}"/>
              </a:ext>
            </a:extLst>
          </p:cNvPr>
          <p:cNvSpPr txBox="1"/>
          <p:nvPr/>
        </p:nvSpPr>
        <p:spPr>
          <a:xfrm>
            <a:off x="5004048" y="2355726"/>
            <a:ext cx="3384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4. State initialization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106CF1B-5D11-E069-DE7F-A6A4007079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14" t="25000" r="86261" b="32692"/>
          <a:stretch/>
        </p:blipFill>
        <p:spPr>
          <a:xfrm>
            <a:off x="2843808" y="705849"/>
            <a:ext cx="1040963" cy="20819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5DE490-C57A-5F0E-C5C8-488695B9532A}"/>
              </a:ext>
            </a:extLst>
          </p:cNvPr>
          <p:cNvSpPr txBox="1"/>
          <p:nvPr/>
        </p:nvSpPr>
        <p:spPr>
          <a:xfrm>
            <a:off x="1691680" y="267494"/>
            <a:ext cx="5832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(1) Pre-Processing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BD4960-02AD-D700-32A3-2F0DA818FDC9}"/>
              </a:ext>
            </a:extLst>
          </p:cNvPr>
          <p:cNvSpPr txBox="1"/>
          <p:nvPr/>
        </p:nvSpPr>
        <p:spPr>
          <a:xfrm>
            <a:off x="1691680" y="3003798"/>
            <a:ext cx="5832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(2) VQE-loop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0884A4-D759-D7EB-3224-9093E85E8601}"/>
              </a:ext>
            </a:extLst>
          </p:cNvPr>
          <p:cNvSpPr txBox="1"/>
          <p:nvPr/>
        </p:nvSpPr>
        <p:spPr>
          <a:xfrm>
            <a:off x="1656974" y="3435846"/>
            <a:ext cx="26642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Ansatz &amp; Trial state </a:t>
            </a:r>
          </a:p>
          <a:p>
            <a:pPr algn="ctr"/>
            <a:r>
              <a:rPr lang="en-US" altLang="ko-KR" dirty="0"/>
              <a:t>preparation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3C26BF-6582-2562-5014-6DE766F10877}"/>
              </a:ext>
            </a:extLst>
          </p:cNvPr>
          <p:cNvSpPr txBox="1"/>
          <p:nvPr/>
        </p:nvSpPr>
        <p:spPr>
          <a:xfrm>
            <a:off x="4822730" y="3423855"/>
            <a:ext cx="26642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Basis rotation &amp; measurement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DB3E30-039D-5092-82EA-404B8461B25B}"/>
              </a:ext>
            </a:extLst>
          </p:cNvPr>
          <p:cNvSpPr txBox="1"/>
          <p:nvPr/>
        </p:nvSpPr>
        <p:spPr>
          <a:xfrm>
            <a:off x="3131840" y="4336816"/>
            <a:ext cx="26642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Observable Computation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8EFFEE-7921-2766-1475-38C61E3AD1CE}"/>
              </a:ext>
            </a:extLst>
          </p:cNvPr>
          <p:cNvSpPr txBox="1"/>
          <p:nvPr/>
        </p:nvSpPr>
        <p:spPr>
          <a:xfrm>
            <a:off x="6479704" y="4403308"/>
            <a:ext cx="2664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Parameters update</a:t>
            </a:r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5FF201C2-B15E-9ADD-96B4-8A83320BFB83}"/>
              </a:ext>
            </a:extLst>
          </p:cNvPr>
          <p:cNvSpPr/>
          <p:nvPr/>
        </p:nvSpPr>
        <p:spPr>
          <a:xfrm>
            <a:off x="4321270" y="3463634"/>
            <a:ext cx="648072" cy="566772"/>
          </a:xfrm>
          <a:prstGeom prst="rightArrow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454F3A20-51BB-0395-6298-72621096893E}"/>
              </a:ext>
            </a:extLst>
          </p:cNvPr>
          <p:cNvSpPr/>
          <p:nvPr/>
        </p:nvSpPr>
        <p:spPr>
          <a:xfrm>
            <a:off x="7664450" y="3471850"/>
            <a:ext cx="648072" cy="566772"/>
          </a:xfrm>
          <a:prstGeom prst="rightArrow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55BBE53A-22E3-3DBF-DC5F-FEDCE9C646DC}"/>
              </a:ext>
            </a:extLst>
          </p:cNvPr>
          <p:cNvSpPr/>
          <p:nvPr/>
        </p:nvSpPr>
        <p:spPr>
          <a:xfrm>
            <a:off x="5775029" y="4375339"/>
            <a:ext cx="648072" cy="566772"/>
          </a:xfrm>
          <a:prstGeom prst="rightArrow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A4A70252-91E9-AFB2-F3BA-6D20148BA522}"/>
              </a:ext>
            </a:extLst>
          </p:cNvPr>
          <p:cNvCxnSpPr>
            <a:cxnSpLocks/>
          </p:cNvCxnSpPr>
          <p:nvPr/>
        </p:nvCxnSpPr>
        <p:spPr>
          <a:xfrm>
            <a:off x="1619672" y="636826"/>
            <a:ext cx="752432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C0A1F349-3BD1-24D7-7A83-BDE8750B52AB}"/>
              </a:ext>
            </a:extLst>
          </p:cNvPr>
          <p:cNvCxnSpPr>
            <a:cxnSpLocks/>
          </p:cNvCxnSpPr>
          <p:nvPr/>
        </p:nvCxnSpPr>
        <p:spPr>
          <a:xfrm>
            <a:off x="1656974" y="3003798"/>
            <a:ext cx="752432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C4282A63-285A-7637-26FC-C70A0698F375}"/>
              </a:ext>
            </a:extLst>
          </p:cNvPr>
          <p:cNvCxnSpPr>
            <a:cxnSpLocks/>
          </p:cNvCxnSpPr>
          <p:nvPr/>
        </p:nvCxnSpPr>
        <p:spPr>
          <a:xfrm>
            <a:off x="1656974" y="3435846"/>
            <a:ext cx="752432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73379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A568031-903B-6DED-77B8-DC7283033B49}"/>
              </a:ext>
            </a:extLst>
          </p:cNvPr>
          <p:cNvSpPr txBox="1">
            <a:spLocks/>
          </p:cNvSpPr>
          <p:nvPr/>
        </p:nvSpPr>
        <p:spPr>
          <a:xfrm>
            <a:off x="1763688" y="267494"/>
            <a:ext cx="6588224" cy="576064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dirty="0">
                <a:cs typeface="Arial" pitchFamily="34" charset="0"/>
              </a:rPr>
              <a:t>Axiom of VQE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D25CB33-CA9A-D33A-2555-38C98AF09634}"/>
                  </a:ext>
                </a:extLst>
              </p:cNvPr>
              <p:cNvSpPr txBox="1"/>
              <p:nvPr/>
            </p:nvSpPr>
            <p:spPr>
              <a:xfrm>
                <a:off x="1763688" y="1275606"/>
                <a:ext cx="7272808" cy="9307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/>
                  <a:t>The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expectation value of the Hamiltonian(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acc>
                  </m:oMath>
                </a14:m>
                <a:r>
                  <a:rPr lang="en-US" altLang="ko-KR" dirty="0"/>
                  <a:t>)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of a system with respect to the state of an arbitrary wave function(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</a:rPr>
                      <m:t>Ψ</m:t>
                    </m:r>
                  </m:oMath>
                </a14:m>
                <a:r>
                  <a:rPr lang="en-US" altLang="ko-KR" dirty="0"/>
                  <a:t>) is always an upper bound to the exact ground state energy(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ko-KR" dirty="0"/>
                  <a:t>) of the system 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D25CB33-CA9A-D33A-2555-38C98AF096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3688" y="1275606"/>
                <a:ext cx="7272808" cy="930768"/>
              </a:xfrm>
              <a:prstGeom prst="rect">
                <a:avLst/>
              </a:prstGeom>
              <a:blipFill>
                <a:blip r:embed="rId2"/>
                <a:stretch>
                  <a:fillRect l="-671" t="-2614" b="-915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2E3872A-7C21-5740-0EE9-D76526D0B049}"/>
                  </a:ext>
                </a:extLst>
              </p:cNvPr>
              <p:cNvSpPr txBox="1"/>
              <p:nvPr/>
            </p:nvSpPr>
            <p:spPr>
              <a:xfrm>
                <a:off x="3347864" y="3075806"/>
                <a:ext cx="3662541" cy="10169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800" b="0" i="0" smtClean="0">
                              <a:latin typeface="Cambria Math" panose="02040503050406030204" pitchFamily="18" charset="0"/>
                            </a:rPr>
                            <m:t>Ψ</m:t>
                          </m:r>
                        </m:sub>
                      </m:sSub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∫</m:t>
                          </m:r>
                          <m:sSup>
                            <m:sSupPr>
                              <m:ctrlP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800" b="0" i="0" smtClean="0">
                                  <a:latin typeface="Cambria Math" panose="02040503050406030204" pitchFamily="18" charset="0"/>
                                </a:rPr>
                                <m:t>Ψ</m:t>
                              </m:r>
                            </m:e>
                            <m:sup>
                              <m:r>
                                <a:rPr lang="en-US" altLang="ko-KR" sz="2800" i="1">
                                  <a:latin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p>
                          <m:acc>
                            <m:accPr>
                              <m:chr m:val="̂"/>
                              <m:ctrlP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acc>
                          <m:r>
                            <m:rPr>
                              <m:sty m:val="p"/>
                            </m:rPr>
                            <a:rPr lang="en-US" altLang="ko-KR" sz="2800" b="0" i="0" smtClean="0">
                              <a:latin typeface="Cambria Math" panose="02040503050406030204" pitchFamily="18" charset="0"/>
                            </a:rPr>
                            <m:t>Ψ</m:t>
                          </m:r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∫</m:t>
                          </m:r>
                          <m:sSup>
                            <m:sSupPr>
                              <m:ctrlPr>
                                <a:rPr lang="en-US" altLang="ko-KR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800">
                                  <a:latin typeface="Cambria Math" panose="02040503050406030204" pitchFamily="18" charset="0"/>
                                </a:rPr>
                                <m:t>Ψ</m:t>
                              </m:r>
                            </m:e>
                            <m:sup>
                              <m:r>
                                <a:rPr lang="en-US" altLang="ko-KR" sz="2800" i="1">
                                  <a:latin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n-US" altLang="ko-KR" sz="2800" b="0" i="0" smtClean="0">
                              <a:latin typeface="Cambria Math" panose="02040503050406030204" pitchFamily="18" charset="0"/>
                            </a:rPr>
                            <m:t>Ψ</m:t>
                          </m:r>
                          <m:r>
                            <a:rPr lang="en-US" altLang="ko-KR" sz="28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ko-KR" sz="2800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den>
                      </m:f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altLang="ko-KR" sz="2800" b="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2E3872A-7C21-5740-0EE9-D76526D0B0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7864" y="3075806"/>
                <a:ext cx="3662541" cy="101694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44528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21459D9-9810-AAD4-F326-B557E3FD6BBB}"/>
              </a:ext>
            </a:extLst>
          </p:cNvPr>
          <p:cNvSpPr txBox="1">
            <a:spLocks/>
          </p:cNvSpPr>
          <p:nvPr/>
        </p:nvSpPr>
        <p:spPr>
          <a:xfrm>
            <a:off x="1533135" y="155182"/>
            <a:ext cx="6984776" cy="576064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800" dirty="0">
                <a:cs typeface="Arial" pitchFamily="34" charset="0"/>
              </a:rPr>
              <a:t>Translating optimization problem to quantum computer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5589172-B563-8369-E9F7-D034EA17AF10}"/>
                  </a:ext>
                </a:extLst>
              </p:cNvPr>
              <p:cNvSpPr txBox="1"/>
              <p:nvPr/>
            </p:nvSpPr>
            <p:spPr>
              <a:xfrm>
                <a:off x="4283968" y="1501764"/>
                <a:ext cx="1954894" cy="3206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</m:d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𝑈</m:t>
                      </m:r>
                      <m:d>
                        <m:d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sSup>
                        <m:sSup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⟩"/>
                              <m:ctrlP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e>
                        <m:sup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⊗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</m:sSup>
                    </m:oMath>
                  </m:oMathPara>
                </a14:m>
                <a:endParaRPr lang="ko-KR" altLang="en-US" sz="2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5589172-B563-8369-E9F7-D034EA17AF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3968" y="1501764"/>
                <a:ext cx="1954894" cy="320601"/>
              </a:xfrm>
              <a:prstGeom prst="rect">
                <a:avLst/>
              </a:prstGeom>
              <a:blipFill>
                <a:blip r:embed="rId2"/>
                <a:stretch>
                  <a:fillRect l="-313" t="-3774" r="-938" b="-3396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274F381-5063-1E1E-8093-2F433F46E791}"/>
                  </a:ext>
                </a:extLst>
              </p:cNvPr>
              <p:cNvSpPr txBox="1"/>
              <p:nvPr/>
            </p:nvSpPr>
            <p:spPr>
              <a:xfrm>
                <a:off x="3707904" y="2330040"/>
                <a:ext cx="3399520" cy="4160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𝑉𝑄𝐸</m:t>
                          </m:r>
                        </m:sub>
                      </m:sSub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lim>
                          </m:limLow>
                        </m:fName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⟨0|</m:t>
                          </m:r>
                          <m:sSup>
                            <m:sSupPr>
                              <m:ctrlP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p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p>
                          <m:d>
                            <m:dPr>
                              <m:ctrlP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acc>
                            <m:accPr>
                              <m:chr m:val="̂"/>
                              <m:ctrlP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acc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  <m:d>
                            <m:dPr>
                              <m:ctrlP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|0⟩</m:t>
                          </m:r>
                        </m:e>
                      </m:func>
                    </m:oMath>
                  </m:oMathPara>
                </a14:m>
                <a:endParaRPr lang="ko-KR" altLang="en-US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274F381-5063-1E1E-8093-2F433F46E7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7904" y="2330040"/>
                <a:ext cx="3399520" cy="416011"/>
              </a:xfrm>
              <a:prstGeom prst="rect">
                <a:avLst/>
              </a:prstGeom>
              <a:blipFill>
                <a:blip r:embed="rId3"/>
                <a:stretch>
                  <a:fillRect l="-1254" t="-17647" r="-2151" b="-1617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8087E898-4591-6943-755E-ED9EB3E6CD00}"/>
              </a:ext>
            </a:extLst>
          </p:cNvPr>
          <p:cNvSpPr txBox="1"/>
          <p:nvPr/>
        </p:nvSpPr>
        <p:spPr>
          <a:xfrm>
            <a:off x="1547664" y="1040916"/>
            <a:ext cx="6264696" cy="374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By Applying parameterized unitary operation: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CE70E5-23EB-EFE4-93E1-981573016684}"/>
              </a:ext>
            </a:extLst>
          </p:cNvPr>
          <p:cNvSpPr txBox="1"/>
          <p:nvPr/>
        </p:nvSpPr>
        <p:spPr>
          <a:xfrm>
            <a:off x="1639111" y="1854234"/>
            <a:ext cx="6264696" cy="374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VQE optimization problem can be described as: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7E326A5-AAE4-39A8-49DE-A3B592630F86}"/>
              </a:ext>
            </a:extLst>
          </p:cNvPr>
          <p:cNvSpPr txBox="1"/>
          <p:nvPr/>
        </p:nvSpPr>
        <p:spPr>
          <a:xfrm>
            <a:off x="1563262" y="2715903"/>
            <a:ext cx="62646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Write the Hamiltonian as a weighted sum of spin operators:</a:t>
            </a:r>
            <a:endParaRPr lang="ko-KR" alt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0D1B335-095B-520C-BCA3-361348A30409}"/>
                  </a:ext>
                </a:extLst>
              </p:cNvPr>
              <p:cNvSpPr txBox="1"/>
              <p:nvPr/>
            </p:nvSpPr>
            <p:spPr>
              <a:xfrm>
                <a:off x="3123929" y="3070543"/>
                <a:ext cx="4260461" cy="7788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acc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p>
                        <m:e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e>
                      </m:nary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, 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𝑤h𝑒𝑟𝑒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b>
                              </m:sSub>
                            </m:e>
                          </m:acc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⊗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0D1B335-095B-520C-BCA3-361348A304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3929" y="3070543"/>
                <a:ext cx="4260461" cy="77886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87635F0-9F81-4117-81BA-A88EF8DD7E70}"/>
                  </a:ext>
                </a:extLst>
              </p:cNvPr>
              <p:cNvSpPr txBox="1"/>
              <p:nvPr/>
            </p:nvSpPr>
            <p:spPr>
              <a:xfrm>
                <a:off x="1638359" y="3892688"/>
                <a:ext cx="710508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/>
                  <a:t>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ko-KR" altLang="en-US" sz="1400" dirty="0"/>
                  <a:t> </a:t>
                </a:r>
                <a:r>
                  <a:rPr lang="en-US" altLang="ko-KR" sz="1400" dirty="0"/>
                  <a:t>a set of wights, P the number of Pauli strings in the Hamiltonian:</a:t>
                </a:r>
                <a:endParaRPr lang="ko-KR" altLang="en-US" sz="1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87635F0-9F81-4117-81BA-A88EF8DD7E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8359" y="3892688"/>
                <a:ext cx="7105089" cy="307777"/>
              </a:xfrm>
              <a:prstGeom prst="rect">
                <a:avLst/>
              </a:prstGeom>
              <a:blipFill>
                <a:blip r:embed="rId5"/>
                <a:stretch>
                  <a:fillRect l="-258" t="-4000" b="-2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177E4B7-C27C-47DD-26DB-7E4B924A0741}"/>
                  </a:ext>
                </a:extLst>
              </p:cNvPr>
              <p:cNvSpPr txBox="1"/>
              <p:nvPr/>
            </p:nvSpPr>
            <p:spPr>
              <a:xfrm>
                <a:off x="1763688" y="4227807"/>
                <a:ext cx="4381712" cy="8654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𝑉𝑄𝐸</m:t>
                          </m:r>
                        </m:sub>
                      </m:sSub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ctrlP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  <m:sup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ko-K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⟨0|</m:t>
                          </m:r>
                          <m:sSup>
                            <m:sSupPr>
                              <m:ctrlP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p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p>
                          <m:d>
                            <m:dPr>
                              <m:ctrlP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sSub>
                            <m:sSubPr>
                              <m:ctrlP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ko-K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  <m:d>
                            <m:dPr>
                              <m:ctrlP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|0⟩</m:t>
                          </m:r>
                        </m:e>
                      </m:func>
                    </m:oMath>
                  </m:oMathPara>
                </a14:m>
                <a:endParaRPr lang="ko-KR" altLang="en-US" sz="20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177E4B7-C27C-47DD-26DB-7E4B924A07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3688" y="4227807"/>
                <a:ext cx="4381712" cy="86543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07FDAED1-C41A-0C34-E0AF-555D609F4D67}"/>
              </a:ext>
            </a:extLst>
          </p:cNvPr>
          <p:cNvCxnSpPr/>
          <p:nvPr/>
        </p:nvCxnSpPr>
        <p:spPr>
          <a:xfrm flipH="1">
            <a:off x="6238862" y="4659982"/>
            <a:ext cx="56538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36D1A21-2499-3D30-50C8-F56E7B380DE3}"/>
              </a:ext>
            </a:extLst>
          </p:cNvPr>
          <p:cNvSpPr txBox="1"/>
          <p:nvPr/>
        </p:nvSpPr>
        <p:spPr>
          <a:xfrm>
            <a:off x="6881895" y="4403959"/>
            <a:ext cx="19442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Pauli strings: </a:t>
            </a:r>
          </a:p>
          <a:p>
            <a:r>
              <a:rPr lang="en-US" altLang="ko-KR" sz="1200" dirty="0"/>
              <a:t>Quantum Computing OK!</a:t>
            </a:r>
            <a:endParaRPr lang="ko-KR" altLang="en-US" sz="1200" dirty="0"/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892F7761-951D-259C-F1F4-ED34B93B518F}"/>
              </a:ext>
            </a:extLst>
          </p:cNvPr>
          <p:cNvCxnSpPr/>
          <p:nvPr/>
        </p:nvCxnSpPr>
        <p:spPr>
          <a:xfrm>
            <a:off x="1563262" y="843558"/>
            <a:ext cx="758073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10900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85E229E0-8A33-8D31-479D-72A02439CE12}"/>
              </a:ext>
            </a:extLst>
          </p:cNvPr>
          <p:cNvSpPr txBox="1">
            <a:spLocks/>
          </p:cNvSpPr>
          <p:nvPr/>
        </p:nvSpPr>
        <p:spPr>
          <a:xfrm>
            <a:off x="1763688" y="267494"/>
            <a:ext cx="6588224" cy="576064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dirty="0">
                <a:cs typeface="Arial" pitchFamily="34" charset="0"/>
              </a:rPr>
              <a:t>Constructing Hamiltonian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1084145-9F13-CC6B-BDD3-FB8246EE8C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9872" y="987574"/>
            <a:ext cx="3209254" cy="237626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4AB7534-5574-2B2A-E1A2-3DE843B271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6066" y="3651870"/>
            <a:ext cx="7163468" cy="89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4393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le 2">
            <a:extLst>
              <a:ext uri="{FF2B5EF4-FFF2-40B4-BE49-F238E27FC236}">
                <a16:creationId xmlns:a16="http://schemas.microsoft.com/office/drawing/2014/main" id="{7A405BC6-8307-FEFC-19A0-93902FEDDEDE}"/>
              </a:ext>
            </a:extLst>
          </p:cNvPr>
          <p:cNvSpPr txBox="1">
            <a:spLocks/>
          </p:cNvSpPr>
          <p:nvPr/>
        </p:nvSpPr>
        <p:spPr>
          <a:xfrm>
            <a:off x="1763688" y="267494"/>
            <a:ext cx="6588224" cy="576064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dirty="0">
                <a:cs typeface="Arial" pitchFamily="34" charset="0"/>
              </a:rPr>
              <a:t>Molecular Hamiltonian</a:t>
            </a:r>
          </a:p>
        </p:txBody>
      </p:sp>
      <p:pic>
        <p:nvPicPr>
          <p:cNvPr id="60" name="그림 59">
            <a:extLst>
              <a:ext uri="{FF2B5EF4-FFF2-40B4-BE49-F238E27FC236}">
                <a16:creationId xmlns:a16="http://schemas.microsoft.com/office/drawing/2014/main" id="{069AA5CC-CC0A-52DD-EDB1-E06ADE5A65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3688" y="843558"/>
            <a:ext cx="7163468" cy="891950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D8CDAA89-CF41-9EEA-93E7-FF504ADE96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3688" y="1635646"/>
            <a:ext cx="7158886" cy="151216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92262488-3625-AA53-505C-54290ECF9213}"/>
                  </a:ext>
                </a:extLst>
              </p:cNvPr>
              <p:cNvSpPr txBox="1"/>
              <p:nvPr/>
            </p:nvSpPr>
            <p:spPr>
              <a:xfrm>
                <a:off x="1754134" y="3352172"/>
                <a:ext cx="6984776" cy="15136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Tx/>
                  <a:buChar char="-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altLang="ko-KR" sz="1600" b="0" i="0" smtClean="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sSub>
                          <m:sSubPr>
                            <m:ctrlP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  <m:sup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, </m:t>
                    </m:r>
                    <m:sSubSup>
                      <m:sSubSupPr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altLang="ko-KR" sz="1600" b="0" i="0" smtClean="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sSub>
                          <m:sSubPr>
                            <m:ctrlP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sub>
                        </m:sSub>
                      </m:sub>
                      <m:sup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ko-KR" altLang="en-US" sz="1600" dirty="0"/>
                  <a:t> </a:t>
                </a:r>
                <a:r>
                  <a:rPr lang="en-US" altLang="ko-KR" sz="1200" dirty="0"/>
                  <a:t>are the second derivate operator with respect to the position of coordinates for electrons and nuclei.</a:t>
                </a:r>
              </a:p>
              <a:p>
                <a:pPr marL="285750" indent="-285750">
                  <a:buFontTx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𝑖𝐼</m:t>
                        </m:r>
                      </m:sub>
                    </m:sSub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sub>
                        </m:sSub>
                      </m:e>
                    </m:d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𝐼𝐽</m:t>
                        </m:r>
                      </m:sub>
                    </m:sSub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=|</m:t>
                    </m:r>
                    <m:sSub>
                      <m:sSubPr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sub>
                    </m:sSub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sub>
                    </m:sSub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altLang="ko-KR" sz="1600" dirty="0"/>
                  <a:t>, </a:t>
                </a:r>
                <a:r>
                  <a:rPr lang="en-US" altLang="ko-KR" sz="1050" dirty="0"/>
                  <a:t>are the distances between electrons, electron-nuclei, nuclei-nuclei determined by the Euclidean norm</a:t>
                </a:r>
              </a:p>
              <a:p>
                <a:pPr marL="285750" indent="-285750">
                  <a:buFontTx/>
                  <a:buChar char="-"/>
                </a:pPr>
                <a:r>
                  <a:rPr lang="en-US" altLang="ko-KR" sz="1050" dirty="0"/>
                  <a:t>Indexes with upper case </a:t>
                </a:r>
                <a14:m>
                  <m:oMath xmlns:m="http://schemas.openxmlformats.org/officeDocument/2006/math"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𝐽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1050" dirty="0"/>
                  <a:t> represent nuclei, and those with lower case </a:t>
                </a:r>
                <a14:m>
                  <m:oMath xmlns:m="http://schemas.openxmlformats.org/officeDocument/2006/math"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1050" dirty="0"/>
                  <a:t> represent electrons</a:t>
                </a:r>
              </a:p>
              <a:p>
                <a:pPr marL="285750" indent="-285750">
                  <a:buFontTx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sub>
                    </m:sSub>
                  </m:oMath>
                </a14:m>
                <a:r>
                  <a:rPr lang="en-US" altLang="ko-KR" sz="1050" dirty="0"/>
                  <a:t> represents the atomic number of the nuclei </a:t>
                </a:r>
                <a:endParaRPr lang="ko-KR" altLang="en-US" sz="1600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92262488-3625-AA53-505C-54290ECF92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4134" y="3352172"/>
                <a:ext cx="6984776" cy="1513684"/>
              </a:xfrm>
              <a:prstGeom prst="rect">
                <a:avLst/>
              </a:prstGeom>
              <a:blipFill>
                <a:blip r:embed="rId4"/>
                <a:stretch>
                  <a:fillRect l="-698" t="-806" b="-524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직사각형 63">
            <a:extLst>
              <a:ext uri="{FF2B5EF4-FFF2-40B4-BE49-F238E27FC236}">
                <a16:creationId xmlns:a16="http://schemas.microsoft.com/office/drawing/2014/main" id="{B3202678-19EF-5F17-9127-253F3C09438A}"/>
              </a:ext>
            </a:extLst>
          </p:cNvPr>
          <p:cNvSpPr/>
          <p:nvPr/>
        </p:nvSpPr>
        <p:spPr>
          <a:xfrm>
            <a:off x="2267744" y="915566"/>
            <a:ext cx="936104" cy="720080"/>
          </a:xfrm>
          <a:prstGeom prst="rect">
            <a:avLst/>
          </a:prstGeom>
          <a:noFill/>
          <a:ln w="381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E28F8AE7-58BE-7D30-2D4B-AFE0DB42DDB0}"/>
              </a:ext>
            </a:extLst>
          </p:cNvPr>
          <p:cNvSpPr/>
          <p:nvPr/>
        </p:nvSpPr>
        <p:spPr>
          <a:xfrm>
            <a:off x="7308304" y="915566"/>
            <a:ext cx="1512168" cy="720080"/>
          </a:xfrm>
          <a:prstGeom prst="rect">
            <a:avLst/>
          </a:prstGeom>
          <a:noFill/>
          <a:ln w="381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65768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3D6FD200-B243-A866-EBB1-1DEBD5CB4289}"/>
              </a:ext>
            </a:extLst>
          </p:cNvPr>
          <p:cNvSpPr txBox="1">
            <a:spLocks/>
          </p:cNvSpPr>
          <p:nvPr/>
        </p:nvSpPr>
        <p:spPr>
          <a:xfrm>
            <a:off x="1763688" y="267494"/>
            <a:ext cx="6588224" cy="576064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dirty="0">
                <a:cs typeface="Arial" pitchFamily="34" charset="0"/>
              </a:rPr>
              <a:t>Born-Oppenheimer Approximation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F848BB8-7EED-0276-8926-D6F03BF710CD}"/>
              </a:ext>
            </a:extLst>
          </p:cNvPr>
          <p:cNvSpPr txBox="1"/>
          <p:nvPr/>
        </p:nvSpPr>
        <p:spPr>
          <a:xfrm>
            <a:off x="1763688" y="1347614"/>
            <a:ext cx="69127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Motions of the nuclei can be uncoupled from the motions of electrons!</a:t>
            </a:r>
            <a:endParaRPr lang="ko-KR" altLang="en-US" sz="1600" dirty="0"/>
          </a:p>
        </p:txBody>
      </p:sp>
      <p:pic>
        <p:nvPicPr>
          <p:cNvPr id="4" name="그림 3" descr="그림, 클립아트, 스케치, 일러스트레이션이(가) 표시된 사진&#10;&#10;자동 생성된 설명">
            <a:extLst>
              <a:ext uri="{FF2B5EF4-FFF2-40B4-BE49-F238E27FC236}">
                <a16:creationId xmlns:a16="http://schemas.microsoft.com/office/drawing/2014/main" id="{0C32EA44-CFE1-5D89-728B-CFBD4C1CEFC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919" y="1707654"/>
            <a:ext cx="2552429" cy="217419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3544C2C-6C60-FBCC-9FB9-40CFE28F7FE4}"/>
                  </a:ext>
                </a:extLst>
              </p:cNvPr>
              <p:cNvSpPr txBox="1"/>
              <p:nvPr/>
            </p:nvSpPr>
            <p:spPr>
              <a:xfrm>
                <a:off x="2597826" y="4083918"/>
                <a:ext cx="5060616" cy="7394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𝑒𝑙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b="0" i="0" smtClean="0">
                                      <a:latin typeface="Cambria Math" panose="02040503050406030204" pitchFamily="18" charset="0"/>
                                    </a:rPr>
                                    <m:t>∇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b>
                                <m:sup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num>
                            <m:den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sub>
                              </m:sSub>
                            </m:den>
                          </m:f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sub>
                            <m:sup/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/>
                                <m:e>
                                  <m:f>
                                    <m:fPr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  <m:t>𝑍</m:t>
                                          </m:r>
                                        </m:e>
                                        <m:sub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  <m:t>𝐼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𝑅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𝐼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den>
                                  </m:f>
                                </m:e>
                              </m:nary>
                            </m:e>
                          </m:nary>
                        </m:e>
                      </m:nary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  <m:sup/>
                            <m:e>
                              <m:f>
                                <m:f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</m:den>
                              </m:f>
                            </m:e>
                          </m:nary>
                        </m:e>
                      </m:nary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3544C2C-6C60-FBCC-9FB9-40CFE28F7F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7826" y="4083918"/>
                <a:ext cx="5060616" cy="7394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55060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9FF4C298-D714-A2DE-BBC2-07B97781D10D}"/>
              </a:ext>
            </a:extLst>
          </p:cNvPr>
          <p:cNvSpPr txBox="1">
            <a:spLocks/>
          </p:cNvSpPr>
          <p:nvPr/>
        </p:nvSpPr>
        <p:spPr>
          <a:xfrm>
            <a:off x="1763688" y="267494"/>
            <a:ext cx="7200800" cy="576064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dirty="0">
                <a:cs typeface="Arial" pitchFamily="34" charset="0"/>
              </a:rPr>
              <a:t>Fermionic Creation and Annihilation Operators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71B6612-88BD-91F6-7817-7B67CF3FD20F}"/>
                  </a:ext>
                </a:extLst>
              </p:cNvPr>
              <p:cNvSpPr txBox="1"/>
              <p:nvPr/>
            </p:nvSpPr>
            <p:spPr>
              <a:xfrm>
                <a:off x="1619672" y="1059582"/>
                <a:ext cx="6912768" cy="4132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dirty="0"/>
                  <a:t>Let’s define a set of fermionic annihilation</a:t>
                </a:r>
                <a:r>
                  <a:rPr lang="en-US" altLang="ko-KR" sz="1600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</m:e>
                      <m:sub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sz="1600" dirty="0"/>
                  <a:t> and creation operators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</m:e>
                      <m:sub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†</m:t>
                        </m:r>
                      </m:sup>
                    </m:sSubSup>
                    <m:r>
                      <a:rPr lang="en-US" altLang="ko-KR" sz="16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z="1600" dirty="0"/>
                  <a:t>:</a:t>
                </a:r>
                <a:endParaRPr lang="ko-KR" altLang="en-US" sz="16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71B6612-88BD-91F6-7817-7B67CF3FD2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9672" y="1059582"/>
                <a:ext cx="6912768" cy="413255"/>
              </a:xfrm>
              <a:prstGeom prst="rect">
                <a:avLst/>
              </a:prstGeom>
              <a:blipFill>
                <a:blip r:embed="rId2"/>
                <a:stretch>
                  <a:fillRect l="-529" t="-4412" b="-6617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B0988C2-956C-CBA6-CE27-0F09121BC117}"/>
                  </a:ext>
                </a:extLst>
              </p:cNvPr>
              <p:cNvSpPr txBox="1"/>
              <p:nvPr/>
            </p:nvSpPr>
            <p:spPr>
              <a:xfrm>
                <a:off x="2699792" y="1587559"/>
                <a:ext cx="3913764" cy="6178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Sup>
                            <m:sSubSup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acc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Sup>
                        <m:sSub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acc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†</m:t>
                          </m:r>
                        </m:sup>
                      </m:sSubSup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sSubSup>
                        <m:sSub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†</m:t>
                          </m:r>
                        </m:sup>
                      </m:sSubSup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0, 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1, 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B0988C2-956C-CBA6-CE27-0F09121BC1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9792" y="1587559"/>
                <a:ext cx="3913764" cy="61786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C6D38A9-2D01-40FE-492D-988B6F03858A}"/>
                  </a:ext>
                </a:extLst>
              </p:cNvPr>
              <p:cNvSpPr txBox="1"/>
              <p:nvPr/>
            </p:nvSpPr>
            <p:spPr>
              <a:xfrm>
                <a:off x="2282537" y="2320143"/>
                <a:ext cx="4574308" cy="5043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Sup>
                            <m:sSubSup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, </m:t>
                          </m:r>
                          <m:sSubSup>
                            <m:sSubSup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C6D38A9-2D01-40FE-492D-988B6F0385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2537" y="2320143"/>
                <a:ext cx="4574308" cy="504369"/>
              </a:xfrm>
              <a:prstGeom prst="rect">
                <a:avLst/>
              </a:prstGeom>
              <a:blipFill>
                <a:blip r:embed="rId4"/>
                <a:stretch>
                  <a:fillRect b="-24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23B4B69-A2C5-73D4-70F9-C244BA6F0711}"/>
                  </a:ext>
                </a:extLst>
              </p:cNvPr>
              <p:cNvSpPr txBox="1"/>
              <p:nvPr/>
            </p:nvSpPr>
            <p:spPr>
              <a:xfrm>
                <a:off x="1905395" y="3219822"/>
                <a:ext cx="5328592" cy="3916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altLang="ko-KR" dirty="0"/>
                  <a:t> is the Dirac delta function.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23B4B69-A2C5-73D4-70F9-C244BA6F07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5395" y="3219822"/>
                <a:ext cx="5328592" cy="391646"/>
              </a:xfrm>
              <a:prstGeom prst="rect">
                <a:avLst/>
              </a:prstGeom>
              <a:blipFill>
                <a:blip r:embed="rId5"/>
                <a:stretch>
                  <a:fillRect l="-1030" t="-7813" b="-1875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341434D8-0A2E-4A0A-BFD4-EED8005FAA1E}"/>
              </a:ext>
            </a:extLst>
          </p:cNvPr>
          <p:cNvSpPr txBox="1"/>
          <p:nvPr/>
        </p:nvSpPr>
        <p:spPr>
          <a:xfrm>
            <a:off x="1619672" y="4155926"/>
            <a:ext cx="7200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ym typeface="Wingdings" panose="05000000000000000000" pitchFamily="2" charset="2"/>
              </a:rPr>
              <a:t> Fermionic</a:t>
            </a:r>
            <a:r>
              <a:rPr lang="ko-KR" altLang="en-US" sz="1600" b="1" dirty="0">
                <a:sym typeface="Wingdings" panose="05000000000000000000" pitchFamily="2" charset="2"/>
              </a:rPr>
              <a:t> </a:t>
            </a:r>
            <a:r>
              <a:rPr lang="en-US" altLang="ko-KR" sz="1600" b="1" dirty="0">
                <a:sym typeface="Wingdings" panose="05000000000000000000" pitchFamily="2" charset="2"/>
              </a:rPr>
              <a:t>operator is a linear combination of products of creation &amp; annihilation operators</a:t>
            </a:r>
            <a:endParaRPr lang="ko-KR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0406291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 txBox="1">
            <a:spLocks/>
          </p:cNvSpPr>
          <p:nvPr/>
        </p:nvSpPr>
        <p:spPr>
          <a:xfrm>
            <a:off x="2555776" y="339502"/>
            <a:ext cx="6588224" cy="576064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cs typeface="Arial" pitchFamily="34" charset="0"/>
              </a:rPr>
              <a:t>Index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131840" y="1275606"/>
            <a:ext cx="5256584" cy="720000"/>
            <a:chOff x="3131840" y="1491630"/>
            <a:chExt cx="5256584" cy="576064"/>
          </a:xfrm>
        </p:grpSpPr>
        <p:sp>
          <p:nvSpPr>
            <p:cNvPr id="2" name="Rectangle 1"/>
            <p:cNvSpPr/>
            <p:nvPr/>
          </p:nvSpPr>
          <p:spPr>
            <a:xfrm>
              <a:off x="3131840" y="1491630"/>
              <a:ext cx="5256584" cy="5760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5" name="Right Triangle 4"/>
            <p:cNvSpPr/>
            <p:nvPr/>
          </p:nvSpPr>
          <p:spPr>
            <a:xfrm rot="5400000">
              <a:off x="3203840" y="1419630"/>
              <a:ext cx="576000" cy="7200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3126085" y="2163705"/>
            <a:ext cx="5256584" cy="720000"/>
            <a:chOff x="3131840" y="1491630"/>
            <a:chExt cx="5256584" cy="576064"/>
          </a:xfrm>
        </p:grpSpPr>
        <p:sp>
          <p:nvSpPr>
            <p:cNvPr id="18" name="Rectangle 17"/>
            <p:cNvSpPr/>
            <p:nvPr/>
          </p:nvSpPr>
          <p:spPr>
            <a:xfrm>
              <a:off x="3131840" y="1491630"/>
              <a:ext cx="5256584" cy="5760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9" name="Right Triangle 18"/>
            <p:cNvSpPr/>
            <p:nvPr/>
          </p:nvSpPr>
          <p:spPr>
            <a:xfrm rot="5400000">
              <a:off x="3203840" y="1419630"/>
              <a:ext cx="576000" cy="7200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3120330" y="3051804"/>
            <a:ext cx="5256584" cy="720000"/>
            <a:chOff x="3131840" y="1491630"/>
            <a:chExt cx="5256584" cy="576064"/>
          </a:xfrm>
        </p:grpSpPr>
        <p:sp>
          <p:nvSpPr>
            <p:cNvPr id="21" name="Rectangle 20"/>
            <p:cNvSpPr/>
            <p:nvPr/>
          </p:nvSpPr>
          <p:spPr>
            <a:xfrm>
              <a:off x="3131840" y="1491630"/>
              <a:ext cx="5256584" cy="5760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2" name="Right Triangle 21"/>
            <p:cNvSpPr/>
            <p:nvPr/>
          </p:nvSpPr>
          <p:spPr>
            <a:xfrm rot="5400000">
              <a:off x="3203840" y="1419630"/>
              <a:ext cx="576000" cy="7200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3114575" y="3939902"/>
            <a:ext cx="5256584" cy="720000"/>
            <a:chOff x="3131840" y="1491630"/>
            <a:chExt cx="5256584" cy="576064"/>
          </a:xfrm>
        </p:grpSpPr>
        <p:sp>
          <p:nvSpPr>
            <p:cNvPr id="24" name="Rectangle 23"/>
            <p:cNvSpPr/>
            <p:nvPr/>
          </p:nvSpPr>
          <p:spPr>
            <a:xfrm>
              <a:off x="3131840" y="1491630"/>
              <a:ext cx="5256584" cy="5760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5" name="Right Triangle 24"/>
            <p:cNvSpPr/>
            <p:nvPr/>
          </p:nvSpPr>
          <p:spPr>
            <a:xfrm rot="5400000">
              <a:off x="3203840" y="1419630"/>
              <a:ext cx="576000" cy="7200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3131840" y="1275606"/>
            <a:ext cx="5331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120330" y="2163705"/>
            <a:ext cx="5331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02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108820" y="3051804"/>
            <a:ext cx="5331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03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097310" y="3939903"/>
            <a:ext cx="5331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04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851840" y="1356248"/>
            <a:ext cx="4392568" cy="546224"/>
            <a:chOff x="3851840" y="1356248"/>
            <a:chExt cx="4392568" cy="546224"/>
          </a:xfrm>
        </p:grpSpPr>
        <p:sp>
          <p:nvSpPr>
            <p:cNvPr id="30" name="TextBox 29"/>
            <p:cNvSpPr txBox="1"/>
            <p:nvPr/>
          </p:nvSpPr>
          <p:spPr>
            <a:xfrm>
              <a:off x="3851840" y="1356248"/>
              <a:ext cx="43925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Overview of VQE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3851840" y="1625473"/>
              <a:ext cx="439256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Pipeline, Advantage, assumptions, limitations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3851840" y="2250553"/>
            <a:ext cx="4392568" cy="546224"/>
            <a:chOff x="3851840" y="1356248"/>
            <a:chExt cx="4392568" cy="546224"/>
          </a:xfrm>
        </p:grpSpPr>
        <p:sp>
          <p:nvSpPr>
            <p:cNvPr id="37" name="TextBox 36"/>
            <p:cNvSpPr txBox="1"/>
            <p:nvPr/>
          </p:nvSpPr>
          <p:spPr>
            <a:xfrm>
              <a:off x="3851840" y="1356248"/>
              <a:ext cx="43925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Hamiltonian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3851840" y="1625473"/>
              <a:ext cx="439256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Electronic Structure Hamiltonian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3851840" y="3144858"/>
            <a:ext cx="4392568" cy="546224"/>
            <a:chOff x="3851840" y="1356248"/>
            <a:chExt cx="4392568" cy="546224"/>
          </a:xfrm>
        </p:grpSpPr>
        <p:sp>
          <p:nvSpPr>
            <p:cNvPr id="40" name="TextBox 39"/>
            <p:cNvSpPr txBox="1"/>
            <p:nvPr/>
          </p:nvSpPr>
          <p:spPr>
            <a:xfrm>
              <a:off x="3851840" y="1356248"/>
              <a:ext cx="43925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Transforming Fermionic space to spin space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3851840" y="1625473"/>
              <a:ext cx="439256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Jordan-Wigner mapping, parity mapping,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Bravi-Kitaev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, etc.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3851840" y="4039163"/>
            <a:ext cx="4392568" cy="546224"/>
            <a:chOff x="3851840" y="1356248"/>
            <a:chExt cx="4392568" cy="546224"/>
          </a:xfrm>
        </p:grpSpPr>
        <p:sp>
          <p:nvSpPr>
            <p:cNvPr id="43" name="TextBox 42"/>
            <p:cNvSpPr txBox="1"/>
            <p:nvPr/>
          </p:nvSpPr>
          <p:spPr>
            <a:xfrm>
              <a:off x="3851840" y="1356248"/>
              <a:ext cx="43925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Ansatz selection &amp; Construction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3851840" y="1625473"/>
              <a:ext cx="439256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Hardware-efficient ansatz, Unitary Coupled Cluster ansatz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950559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385EC74D-8921-2309-251F-D2DEA00424B7}"/>
              </a:ext>
            </a:extLst>
          </p:cNvPr>
          <p:cNvSpPr txBox="1">
            <a:spLocks/>
          </p:cNvSpPr>
          <p:nvPr/>
        </p:nvSpPr>
        <p:spPr>
          <a:xfrm>
            <a:off x="1763688" y="267494"/>
            <a:ext cx="7200800" cy="576064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dirty="0">
                <a:cs typeface="Arial" pitchFamily="34" charset="0"/>
              </a:rPr>
              <a:t>Fermionic Creation Operator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8C70F7D-AFE5-1E72-2D98-37E8287C6215}"/>
                  </a:ext>
                </a:extLst>
              </p:cNvPr>
              <p:cNvSpPr txBox="1"/>
              <p:nvPr/>
            </p:nvSpPr>
            <p:spPr>
              <a:xfrm>
                <a:off x="1763688" y="987574"/>
                <a:ext cx="7380312" cy="6991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/>
                  <a:t>The fermionic creation operator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18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altLang="ko-KR" sz="1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18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</m:e>
                      <m:sub>
                        <m: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ko-KR" sz="1800" i="1">
                            <a:latin typeface="Cambria Math" panose="02040503050406030204" pitchFamily="18" charset="0"/>
                          </a:rPr>
                          <m:t>†</m:t>
                        </m:r>
                      </m:sup>
                    </m:sSubSup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raises by one unit number of particles sitting in the </a:t>
                </a:r>
                <a:r>
                  <a:rPr lang="en-US" altLang="ko-KR" dirty="0" err="1"/>
                  <a:t>i-th</a:t>
                </a:r>
                <a:r>
                  <a:rPr lang="en-US" altLang="ko-KR" dirty="0"/>
                  <a:t> fermionic orbital: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8C70F7D-AFE5-1E72-2D98-37E8287C62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3688" y="987574"/>
                <a:ext cx="7380312" cy="699102"/>
              </a:xfrm>
              <a:prstGeom prst="rect">
                <a:avLst/>
              </a:prstGeom>
              <a:blipFill>
                <a:blip r:embed="rId2"/>
                <a:stretch>
                  <a:fillRect l="-661" b="-130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3BCEC94-3BB7-D406-61DD-3ED8786DFCFC}"/>
                  </a:ext>
                </a:extLst>
              </p:cNvPr>
              <p:cNvSpPr txBox="1"/>
              <p:nvPr/>
            </p:nvSpPr>
            <p:spPr>
              <a:xfrm>
                <a:off x="2840234" y="2137759"/>
                <a:ext cx="5078826" cy="3338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†</m:t>
                          </m:r>
                        </m:sup>
                      </m:sSubSup>
                      <m:d>
                        <m:dPr>
                          <m:begChr m:val="|"/>
                          <m:endChr m:val="⟩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⋯</m:t>
                          </m:r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⋯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sSup>
                        <m:s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  <m:sup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</m:sup>
                      </m:sSup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|⋯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⋯⟩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3BCEC94-3BB7-D406-61DD-3ED8786DFC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0234" y="2137759"/>
                <a:ext cx="5078826" cy="333874"/>
              </a:xfrm>
              <a:prstGeom prst="rect">
                <a:avLst/>
              </a:prstGeom>
              <a:blipFill>
                <a:blip r:embed="rId3"/>
                <a:stretch>
                  <a:fillRect l="-240" t="-112963" r="-1200" b="-1259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27007E9-544A-56FF-4B48-208100C698DB}"/>
                  </a:ext>
                </a:extLst>
              </p:cNvPr>
              <p:cNvSpPr txBox="1"/>
              <p:nvPr/>
            </p:nvSpPr>
            <p:spPr>
              <a:xfrm>
                <a:off x="1691680" y="3147814"/>
                <a:ext cx="6912768" cy="16121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dirty="0"/>
                  <a:t>Where:</a:t>
                </a:r>
              </a:p>
              <a:p>
                <a:pPr marL="285750" indent="-285750">
                  <a:buFontTx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e>
                        </m:d>
                      </m:e>
                      <m:sub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sz="1600" dirty="0"/>
                  <a:t> are the # of particles sitting in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altLang="ko-KR" sz="1600" dirty="0"/>
                  <a:t> fermionic orbital</a:t>
                </a:r>
              </a:p>
              <a:p>
                <a:pPr marL="285750" indent="-285750">
                  <a:buFontTx/>
                  <a:buChar char="-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ko-KR" sz="1600" dirty="0"/>
                  <a:t> is a pre-factor that annihilates the state if we had an </a:t>
                </a:r>
                <a:r>
                  <a:rPr lang="en-US" altLang="ko-KR" sz="1600" dirty="0" err="1"/>
                  <a:t>electon</a:t>
                </a:r>
                <a:r>
                  <a:rPr lang="en-US" altLang="ko-KR" sz="1600" dirty="0"/>
                  <a:t> in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altLang="ko-KR" sz="1600" dirty="0"/>
                  <a:t> fermionic orbital, that is,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altLang="ko-KR" sz="1600" dirty="0"/>
              </a:p>
              <a:p>
                <a:pPr marL="285750" indent="-285750">
                  <a:buFontTx/>
                  <a:buChar char="-"/>
                </a:pPr>
                <a:r>
                  <a:rPr lang="en-US" altLang="ko-KR" sz="1600" dirty="0"/>
                  <a:t>The phase factor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e>
                      <m:sup>
                        <m:nary>
                          <m:naryPr>
                            <m:chr m:val="∑"/>
                            <m:supHide m:val="on"/>
                            <m:ctrlP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nary>
                      </m:sup>
                    </m:sSup>
                  </m:oMath>
                </a14:m>
                <a:r>
                  <a:rPr lang="en-US" altLang="ko-KR" sz="1600" dirty="0"/>
                  <a:t> keeps the anti-symmetric properties of the whole superposition of states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27007E9-544A-56FF-4B48-208100C698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1680" y="3147814"/>
                <a:ext cx="6912768" cy="1612173"/>
              </a:xfrm>
              <a:prstGeom prst="rect">
                <a:avLst/>
              </a:prstGeom>
              <a:blipFill>
                <a:blip r:embed="rId4"/>
                <a:stretch>
                  <a:fillRect l="-883" t="-1132" r="-971" b="-377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432797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385EC74D-8921-2309-251F-D2DEA00424B7}"/>
              </a:ext>
            </a:extLst>
          </p:cNvPr>
          <p:cNvSpPr txBox="1">
            <a:spLocks/>
          </p:cNvSpPr>
          <p:nvPr/>
        </p:nvSpPr>
        <p:spPr>
          <a:xfrm>
            <a:off x="1763688" y="267494"/>
            <a:ext cx="7200800" cy="576064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dirty="0">
                <a:cs typeface="Arial" pitchFamily="34" charset="0"/>
              </a:rPr>
              <a:t>Fermionic Annihilation Operator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8C70F7D-AFE5-1E72-2D98-37E8287C6215}"/>
                  </a:ext>
                </a:extLst>
              </p:cNvPr>
              <p:cNvSpPr txBox="1"/>
              <p:nvPr/>
            </p:nvSpPr>
            <p:spPr>
              <a:xfrm>
                <a:off x="1763688" y="987574"/>
                <a:ext cx="7380312" cy="6991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/>
                  <a:t>The fermionic annihilation operator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18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altLang="ko-KR" sz="1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18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</m:e>
                      <m:sub>
                        <m: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ko-KR" sz="1800" i="1">
                            <a:latin typeface="Cambria Math" panose="02040503050406030204" pitchFamily="18" charset="0"/>
                          </a:rPr>
                          <m:t>†</m:t>
                        </m:r>
                      </m:sup>
                    </m:sSubSup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lowers by one unit number of particles sitting in the </a:t>
                </a:r>
                <a:r>
                  <a:rPr lang="en-US" altLang="ko-KR" dirty="0" err="1"/>
                  <a:t>i-th</a:t>
                </a:r>
                <a:r>
                  <a:rPr lang="en-US" altLang="ko-KR" dirty="0"/>
                  <a:t> fermionic orbital: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8C70F7D-AFE5-1E72-2D98-37E8287C62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3688" y="987574"/>
                <a:ext cx="7380312" cy="699102"/>
              </a:xfrm>
              <a:prstGeom prst="rect">
                <a:avLst/>
              </a:prstGeom>
              <a:blipFill>
                <a:blip r:embed="rId2"/>
                <a:stretch>
                  <a:fillRect l="-661" b="-130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3BCEC94-3BB7-D406-61DD-3ED8786DFCFC}"/>
                  </a:ext>
                </a:extLst>
              </p:cNvPr>
              <p:cNvSpPr txBox="1"/>
              <p:nvPr/>
            </p:nvSpPr>
            <p:spPr>
              <a:xfrm>
                <a:off x="2840234" y="2137759"/>
                <a:ext cx="4444935" cy="3148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begChr m:val="|"/>
                          <m:endChr m:val="⟩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⋯</m:t>
                          </m:r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⋯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p>
                        <m:s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  <m:sup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</m:sup>
                      </m:sSup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|⋯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⋯⟩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3BCEC94-3BB7-D406-61DD-3ED8786DFC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0234" y="2137759"/>
                <a:ext cx="4444935" cy="314830"/>
              </a:xfrm>
              <a:prstGeom prst="rect">
                <a:avLst/>
              </a:prstGeom>
              <a:blipFill>
                <a:blip r:embed="rId3"/>
                <a:stretch>
                  <a:fillRect l="-274" t="-121569" r="-1509" b="-1372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27007E9-544A-56FF-4B48-208100C698DB}"/>
                  </a:ext>
                </a:extLst>
              </p:cNvPr>
              <p:cNvSpPr txBox="1"/>
              <p:nvPr/>
            </p:nvSpPr>
            <p:spPr>
              <a:xfrm>
                <a:off x="1691680" y="3147814"/>
                <a:ext cx="6912768" cy="16366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dirty="0"/>
                  <a:t>Where:</a:t>
                </a:r>
              </a:p>
              <a:p>
                <a:pPr marL="285750" indent="-285750">
                  <a:buFontTx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e>
                      <m:sub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sz="1600" dirty="0"/>
                  <a:t> are the # of particles sitting in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altLang="ko-KR" sz="1600" dirty="0"/>
                  <a:t> fermionic orbital</a:t>
                </a:r>
              </a:p>
              <a:p>
                <a:pPr marL="285750" indent="-285750">
                  <a:buFontTx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sz="16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z="1600" dirty="0"/>
                  <a:t>is a pre-factor that annihilates the state if we had an </a:t>
                </a:r>
                <a:r>
                  <a:rPr lang="en-US" altLang="ko-KR" sz="1600" dirty="0" err="1"/>
                  <a:t>electon</a:t>
                </a:r>
                <a:r>
                  <a:rPr lang="en-US" altLang="ko-KR" sz="1600" dirty="0"/>
                  <a:t> in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altLang="ko-KR" sz="1600" dirty="0"/>
                  <a:t> fermionic orbital, that is,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altLang="ko-KR" sz="1600" dirty="0"/>
              </a:p>
              <a:p>
                <a:pPr marL="285750" indent="-285750">
                  <a:buFontTx/>
                  <a:buChar char="-"/>
                </a:pPr>
                <a:r>
                  <a:rPr lang="en-US" altLang="ko-KR" sz="1600" dirty="0"/>
                  <a:t>The phase factor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e>
                      <m:sup>
                        <m:nary>
                          <m:naryPr>
                            <m:chr m:val="∑"/>
                            <m:supHide m:val="on"/>
                            <m:ctrlP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nary>
                      </m:sup>
                    </m:sSup>
                  </m:oMath>
                </a14:m>
                <a:r>
                  <a:rPr lang="en-US" altLang="ko-KR" sz="1600" dirty="0"/>
                  <a:t> keeps the anti-symmetric properties of the whole superposition of states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27007E9-544A-56FF-4B48-208100C698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1680" y="3147814"/>
                <a:ext cx="6912768" cy="1636602"/>
              </a:xfrm>
              <a:prstGeom prst="rect">
                <a:avLst/>
              </a:prstGeom>
              <a:blipFill>
                <a:blip r:embed="rId4"/>
                <a:stretch>
                  <a:fillRect l="-883" t="-1115" b="-22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294873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384D7FEC-BDC6-CA12-2460-03B0A86700D2}"/>
              </a:ext>
            </a:extLst>
          </p:cNvPr>
          <p:cNvSpPr txBox="1">
            <a:spLocks/>
          </p:cNvSpPr>
          <p:nvPr/>
        </p:nvSpPr>
        <p:spPr>
          <a:xfrm>
            <a:off x="1763688" y="267494"/>
            <a:ext cx="7200800" cy="576064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dirty="0">
                <a:cs typeface="Arial" pitchFamily="34" charset="0"/>
              </a:rPr>
              <a:t>First Quantization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1A4C220-C270-FB96-1282-4A962348BDA0}"/>
                  </a:ext>
                </a:extLst>
              </p:cNvPr>
              <p:cNvSpPr txBox="1"/>
              <p:nvPr/>
            </p:nvSpPr>
            <p:spPr>
              <a:xfrm>
                <a:off x="2195736" y="987574"/>
                <a:ext cx="5060616" cy="7394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𝑒𝑙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b="0" i="0" smtClean="0">
                                      <a:latin typeface="Cambria Math" panose="02040503050406030204" pitchFamily="18" charset="0"/>
                                    </a:rPr>
                                    <m:t>∇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b>
                                <m:sup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num>
                            <m:den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sub>
                              </m:sSub>
                            </m:den>
                          </m:f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sub>
                            <m:sup/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/>
                                <m:e>
                                  <m:f>
                                    <m:fPr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  <m:t>𝑍</m:t>
                                          </m:r>
                                        </m:e>
                                        <m:sub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  <m:t>𝐼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𝑅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𝐼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den>
                                  </m:f>
                                </m:e>
                              </m:nary>
                            </m:e>
                          </m:nary>
                        </m:e>
                      </m:nary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  <m:sup/>
                            <m:e>
                              <m:f>
                                <m:f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</m:den>
                              </m:f>
                            </m:e>
                          </m:nary>
                        </m:e>
                      </m:nary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1A4C220-C270-FB96-1282-4A962348BD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5736" y="987574"/>
                <a:ext cx="5060616" cy="73949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직사각형 3">
            <a:extLst>
              <a:ext uri="{FF2B5EF4-FFF2-40B4-BE49-F238E27FC236}">
                <a16:creationId xmlns:a16="http://schemas.microsoft.com/office/drawing/2014/main" id="{C7334127-CA85-07A6-FF5F-738565926022}"/>
              </a:ext>
            </a:extLst>
          </p:cNvPr>
          <p:cNvSpPr/>
          <p:nvPr/>
        </p:nvSpPr>
        <p:spPr>
          <a:xfrm>
            <a:off x="2771800" y="915566"/>
            <a:ext cx="2808312" cy="936104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664C1EF-C65F-A570-379E-8D85BA467264}"/>
                  </a:ext>
                </a:extLst>
              </p:cNvPr>
              <p:cNvSpPr txBox="1"/>
              <p:nvPr/>
            </p:nvSpPr>
            <p:spPr>
              <a:xfrm>
                <a:off x="1979712" y="2182316"/>
                <a:ext cx="1189621" cy="7788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𝑜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664C1EF-C65F-A570-379E-8D85BA4672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9712" y="2182316"/>
                <a:ext cx="1189621" cy="77886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CC7F8DC7-77FA-831A-E620-C92510813263}"/>
              </a:ext>
            </a:extLst>
          </p:cNvPr>
          <p:cNvCxnSpPr>
            <a:cxnSpLocks/>
          </p:cNvCxnSpPr>
          <p:nvPr/>
        </p:nvCxnSpPr>
        <p:spPr>
          <a:xfrm flipH="1" flipV="1">
            <a:off x="3203848" y="2787774"/>
            <a:ext cx="792088" cy="720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5397F12-5161-9CEB-AE93-BDD0863F4DB1}"/>
              </a:ext>
            </a:extLst>
          </p:cNvPr>
          <p:cNvSpPr txBox="1"/>
          <p:nvPr/>
        </p:nvSpPr>
        <p:spPr>
          <a:xfrm>
            <a:off x="4175956" y="2675116"/>
            <a:ext cx="3528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Single electron </a:t>
            </a:r>
            <a:r>
              <a:rPr lang="en-US" altLang="ko-KR" dirty="0" err="1"/>
              <a:t>hamiltonian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6426732-64E9-A324-6D66-DE35F40AC552}"/>
                  </a:ext>
                </a:extLst>
              </p:cNvPr>
              <p:cNvSpPr txBox="1"/>
              <p:nvPr/>
            </p:nvSpPr>
            <p:spPr>
              <a:xfrm>
                <a:off x="1979712" y="3291830"/>
                <a:ext cx="179145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begChr m:val="|"/>
                          <m:endChr m:val="⟩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⟩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6426732-64E9-A324-6D66-DE35F40AC5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9712" y="3291830"/>
                <a:ext cx="1791451" cy="276999"/>
              </a:xfrm>
              <a:prstGeom prst="rect">
                <a:avLst/>
              </a:prstGeom>
              <a:blipFill>
                <a:blip r:embed="rId4"/>
                <a:stretch>
                  <a:fillRect l="-1361" t="-24444" r="-4422" b="-3777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99AFB513-83E2-0A7A-0684-AA8A6BCCA62E}"/>
              </a:ext>
            </a:extLst>
          </p:cNvPr>
          <p:cNvSpPr txBox="1"/>
          <p:nvPr/>
        </p:nvSpPr>
        <p:spPr>
          <a:xfrm>
            <a:off x="4499992" y="3526410"/>
            <a:ext cx="3528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Single electron </a:t>
            </a:r>
            <a:r>
              <a:rPr lang="en-US" altLang="ko-KR" dirty="0" err="1"/>
              <a:t>hamiltonian</a:t>
            </a:r>
            <a:endParaRPr lang="ko-KR" altLang="en-US" dirty="0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556B0E3D-3837-4DC2-0AF3-E700DF10C1F7}"/>
              </a:ext>
            </a:extLst>
          </p:cNvPr>
          <p:cNvCxnSpPr>
            <a:cxnSpLocks/>
          </p:cNvCxnSpPr>
          <p:nvPr/>
        </p:nvCxnSpPr>
        <p:spPr>
          <a:xfrm flipH="1" flipV="1">
            <a:off x="3729802" y="3544130"/>
            <a:ext cx="792088" cy="720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C6C0B3D-B912-D06E-BF31-DF0EEB41006E}"/>
              </a:ext>
            </a:extLst>
          </p:cNvPr>
          <p:cNvSpPr/>
          <p:nvPr/>
        </p:nvSpPr>
        <p:spPr>
          <a:xfrm>
            <a:off x="3275856" y="3219821"/>
            <a:ext cx="495307" cy="504057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434DADD-9C5A-7394-87C5-E6AE9E080D12}"/>
                  </a:ext>
                </a:extLst>
              </p:cNvPr>
              <p:cNvSpPr txBox="1"/>
              <p:nvPr/>
            </p:nvSpPr>
            <p:spPr>
              <a:xfrm>
                <a:off x="1979712" y="4253177"/>
                <a:ext cx="168244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begChr m:val="|"/>
                          <m:endChr m:val="⟩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⟩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434DADD-9C5A-7394-87C5-E6AE9E080D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9712" y="4253177"/>
                <a:ext cx="1682448" cy="276999"/>
              </a:xfrm>
              <a:prstGeom prst="rect">
                <a:avLst/>
              </a:prstGeom>
              <a:blipFill>
                <a:blip r:embed="rId5"/>
                <a:stretch>
                  <a:fillRect l="-1812" t="-24444" r="-4710" b="-3777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656191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AA668CA-618B-1DDA-3B05-4923B08E90ED}"/>
                  </a:ext>
                </a:extLst>
              </p:cNvPr>
              <p:cNvSpPr txBox="1"/>
              <p:nvPr/>
            </p:nvSpPr>
            <p:spPr>
              <a:xfrm>
                <a:off x="1907704" y="843558"/>
                <a:ext cx="2018373" cy="6721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sub>
                          </m:s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⟩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⟨</m:t>
                          </m:r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</m:nary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AA668CA-618B-1DDA-3B05-4923B08E90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7704" y="843558"/>
                <a:ext cx="2018373" cy="67217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CEF07BCF-A3AF-79CA-DC26-0D7D76276C37}"/>
              </a:ext>
            </a:extLst>
          </p:cNvPr>
          <p:cNvSpPr txBox="1"/>
          <p:nvPr/>
        </p:nvSpPr>
        <p:spPr>
          <a:xfrm>
            <a:off x="1763688" y="359441"/>
            <a:ext cx="5328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If all eigenstates are orthonormal…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8B40A5D-1ED3-69F4-B919-134A33945E85}"/>
                  </a:ext>
                </a:extLst>
              </p:cNvPr>
              <p:cNvSpPr txBox="1"/>
              <p:nvPr/>
            </p:nvSpPr>
            <p:spPr>
              <a:xfrm>
                <a:off x="3635896" y="2211710"/>
                <a:ext cx="2383666" cy="7788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</m:s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⟩⟨</m:t>
                              </m:r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8B40A5D-1ED3-69F4-B919-134A33945E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5896" y="2211710"/>
                <a:ext cx="2383666" cy="77886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1D758CF8-89C6-801A-4034-13F4C3DC32D5}"/>
              </a:ext>
            </a:extLst>
          </p:cNvPr>
          <p:cNvSpPr txBox="1"/>
          <p:nvPr/>
        </p:nvSpPr>
        <p:spPr>
          <a:xfrm>
            <a:off x="1925146" y="4083918"/>
            <a:ext cx="6264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This is called first quantization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897184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F290E701-82C5-C246-4A9A-AA40D5480EC0}"/>
              </a:ext>
            </a:extLst>
          </p:cNvPr>
          <p:cNvSpPr txBox="1">
            <a:spLocks/>
          </p:cNvSpPr>
          <p:nvPr/>
        </p:nvSpPr>
        <p:spPr>
          <a:xfrm>
            <a:off x="1763688" y="267494"/>
            <a:ext cx="7200800" cy="576064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dirty="0">
                <a:cs typeface="Arial" pitchFamily="34" charset="0"/>
              </a:rPr>
              <a:t>Second Quantization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5DFEEC-3F6F-E16A-A01A-FE511AB23D8B}"/>
              </a:ext>
            </a:extLst>
          </p:cNvPr>
          <p:cNvSpPr txBox="1"/>
          <p:nvPr/>
        </p:nvSpPr>
        <p:spPr>
          <a:xfrm>
            <a:off x="1763688" y="843558"/>
            <a:ext cx="7128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Aim: Translate electron-based eq to orbital-based eq.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564F47-2129-0674-8AC8-36105B0810D3}"/>
              </a:ext>
            </a:extLst>
          </p:cNvPr>
          <p:cNvSpPr txBox="1"/>
          <p:nvPr/>
        </p:nvSpPr>
        <p:spPr>
          <a:xfrm>
            <a:off x="1691680" y="1419622"/>
            <a:ext cx="5112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Let’s define “occupation number operator”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FA6BA48-5001-71E3-57EF-30ADB5EAB34A}"/>
                  </a:ext>
                </a:extLst>
              </p:cNvPr>
              <p:cNvSpPr txBox="1"/>
              <p:nvPr/>
            </p:nvSpPr>
            <p:spPr>
              <a:xfrm>
                <a:off x="4644008" y="1923678"/>
                <a:ext cx="1004442" cy="3297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†</m:t>
                          </m:r>
                        </m:sup>
                      </m:sSubSup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FA6BA48-5001-71E3-57EF-30ADB5EAB3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4008" y="1923678"/>
                <a:ext cx="1004442" cy="329770"/>
              </a:xfrm>
              <a:prstGeom prst="rect">
                <a:avLst/>
              </a:prstGeom>
              <a:blipFill>
                <a:blip r:embed="rId2"/>
                <a:stretch>
                  <a:fillRect l="-3030" t="-9259" r="-27273" b="-1851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FB1F565A-B531-08C4-91EA-352CB0D66DA3}"/>
              </a:ext>
            </a:extLst>
          </p:cNvPr>
          <p:cNvSpPr txBox="1"/>
          <p:nvPr/>
        </p:nvSpPr>
        <p:spPr>
          <a:xfrm>
            <a:off x="1691680" y="2532115"/>
            <a:ext cx="5112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Apply the operator on every orbitals: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EFF2DFB-EC32-0F1E-671B-DB16947CD980}"/>
                  </a:ext>
                </a:extLst>
              </p:cNvPr>
              <p:cNvSpPr txBox="1"/>
              <p:nvPr/>
            </p:nvSpPr>
            <p:spPr>
              <a:xfrm>
                <a:off x="3347864" y="3075806"/>
                <a:ext cx="3852721" cy="6722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</m:acc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𝑝𝑎𝑟𝑡𝑖𝑐𝑙𝑒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𝑛𝑢𝑚𝑏𝑒𝑟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𝑜𝑝𝑒𝑟𝑎𝑡𝑜𝑟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EFF2DFB-EC32-0F1E-671B-DB16947CD9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7864" y="3075806"/>
                <a:ext cx="3852721" cy="67223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83E0B0F-CD55-7C35-CD6B-3599065A3A3E}"/>
                  </a:ext>
                </a:extLst>
              </p:cNvPr>
              <p:cNvSpPr txBox="1"/>
              <p:nvPr/>
            </p:nvSpPr>
            <p:spPr>
              <a:xfrm>
                <a:off x="4563177" y="3974145"/>
                <a:ext cx="1344279" cy="2844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</m:acc>
                      <m:d>
                        <m:dPr>
                          <m:begChr m:val="|"/>
                          <m:endChr m:val="⟩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𝜓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⟩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83E0B0F-CD55-7C35-CD6B-3599065A3A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3177" y="3974145"/>
                <a:ext cx="1344279" cy="284437"/>
              </a:xfrm>
              <a:prstGeom prst="rect">
                <a:avLst/>
              </a:prstGeom>
              <a:blipFill>
                <a:blip r:embed="rId4"/>
                <a:stretch>
                  <a:fillRect l="-4091" t="-19149" r="-6364" b="-340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665451C-23D8-D5E9-8794-AE9FDA821BF6}"/>
                  </a:ext>
                </a:extLst>
              </p:cNvPr>
              <p:cNvSpPr txBox="1"/>
              <p:nvPr/>
            </p:nvSpPr>
            <p:spPr>
              <a:xfrm>
                <a:off x="3313259" y="4497867"/>
                <a:ext cx="44390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𝑛𝑢𝑚𝑏𝑒𝑟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𝑎𝑙𝑙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𝑒𝑙𝑒𝑐𝑡𝑟𝑜𝑛𝑠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𝑚𝑜𝑙𝑒𝑐𝑢𝑙𝑒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665451C-23D8-D5E9-8794-AE9FDA821B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3259" y="4497867"/>
                <a:ext cx="4439036" cy="276999"/>
              </a:xfrm>
              <a:prstGeom prst="rect">
                <a:avLst/>
              </a:prstGeom>
              <a:blipFill>
                <a:blip r:embed="rId5"/>
                <a:stretch>
                  <a:fillRect l="-824" r="-962" b="-3777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765436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6EF8AC0-C15B-8798-A698-9F70624064C8}"/>
                  </a:ext>
                </a:extLst>
              </p:cNvPr>
              <p:cNvSpPr txBox="1"/>
              <p:nvPr/>
            </p:nvSpPr>
            <p:spPr>
              <a:xfrm>
                <a:off x="1763688" y="195486"/>
                <a:ext cx="2373086" cy="7788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</m:acc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</m:s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⟩⟨</m:t>
                              </m:r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6EF8AC0-C15B-8798-A698-9F70624064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3688" y="195486"/>
                <a:ext cx="2373086" cy="77886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자유형: 도형 5">
            <a:extLst>
              <a:ext uri="{FF2B5EF4-FFF2-40B4-BE49-F238E27FC236}">
                <a16:creationId xmlns:a16="http://schemas.microsoft.com/office/drawing/2014/main" id="{5234EE8C-571A-0CC9-3462-10C29DAEB098}"/>
              </a:ext>
            </a:extLst>
          </p:cNvPr>
          <p:cNvSpPr/>
          <p:nvPr/>
        </p:nvSpPr>
        <p:spPr>
          <a:xfrm>
            <a:off x="2218414" y="51470"/>
            <a:ext cx="1972092" cy="1087733"/>
          </a:xfrm>
          <a:custGeom>
            <a:avLst/>
            <a:gdLst>
              <a:gd name="connsiteX0" fmla="*/ 9237 w 1972092"/>
              <a:gd name="connsiteY0" fmla="*/ 395005 h 1087733"/>
              <a:gd name="connsiteX1" fmla="*/ 41564 w 1972092"/>
              <a:gd name="connsiteY1" fmla="*/ 288787 h 1087733"/>
              <a:gd name="connsiteX2" fmla="*/ 46182 w 1972092"/>
              <a:gd name="connsiteY2" fmla="*/ 2460 h 1087733"/>
              <a:gd name="connsiteX3" fmla="*/ 480291 w 1972092"/>
              <a:gd name="connsiteY3" fmla="*/ 7078 h 1087733"/>
              <a:gd name="connsiteX4" fmla="*/ 484910 w 1972092"/>
              <a:gd name="connsiteY4" fmla="*/ 44024 h 1087733"/>
              <a:gd name="connsiteX5" fmla="*/ 461819 w 1972092"/>
              <a:gd name="connsiteY5" fmla="*/ 104060 h 1087733"/>
              <a:gd name="connsiteX6" fmla="*/ 447964 w 1972092"/>
              <a:gd name="connsiteY6" fmla="*/ 164096 h 1087733"/>
              <a:gd name="connsiteX7" fmla="*/ 443346 w 1972092"/>
              <a:gd name="connsiteY7" fmla="*/ 219515 h 1087733"/>
              <a:gd name="connsiteX8" fmla="*/ 434110 w 1972092"/>
              <a:gd name="connsiteY8" fmla="*/ 709042 h 1087733"/>
              <a:gd name="connsiteX9" fmla="*/ 471055 w 1972092"/>
              <a:gd name="connsiteY9" fmla="*/ 870678 h 1087733"/>
              <a:gd name="connsiteX10" fmla="*/ 544946 w 1972092"/>
              <a:gd name="connsiteY10" fmla="*/ 879915 h 1087733"/>
              <a:gd name="connsiteX11" fmla="*/ 845128 w 1972092"/>
              <a:gd name="connsiteY11" fmla="*/ 875296 h 1087733"/>
              <a:gd name="connsiteX12" fmla="*/ 914400 w 1972092"/>
              <a:gd name="connsiteY12" fmla="*/ 870678 h 1087733"/>
              <a:gd name="connsiteX13" fmla="*/ 946728 w 1972092"/>
              <a:gd name="connsiteY13" fmla="*/ 866060 h 1087733"/>
              <a:gd name="connsiteX14" fmla="*/ 997528 w 1972092"/>
              <a:gd name="connsiteY14" fmla="*/ 833733 h 1087733"/>
              <a:gd name="connsiteX15" fmla="*/ 1002146 w 1972092"/>
              <a:gd name="connsiteY15" fmla="*/ 819878 h 1087733"/>
              <a:gd name="connsiteX16" fmla="*/ 983673 w 1972092"/>
              <a:gd name="connsiteY16" fmla="*/ 764460 h 1087733"/>
              <a:gd name="connsiteX17" fmla="*/ 988291 w 1972092"/>
              <a:gd name="connsiteY17" fmla="*/ 321115 h 1087733"/>
              <a:gd name="connsiteX18" fmla="*/ 997528 w 1972092"/>
              <a:gd name="connsiteY18" fmla="*/ 265696 h 1087733"/>
              <a:gd name="connsiteX19" fmla="*/ 1002146 w 1972092"/>
              <a:gd name="connsiteY19" fmla="*/ 242605 h 1087733"/>
              <a:gd name="connsiteX20" fmla="*/ 1071419 w 1972092"/>
              <a:gd name="connsiteY20" fmla="*/ 237987 h 1087733"/>
              <a:gd name="connsiteX21" fmla="*/ 1842655 w 1972092"/>
              <a:gd name="connsiteY21" fmla="*/ 228751 h 1087733"/>
              <a:gd name="connsiteX22" fmla="*/ 1907310 w 1972092"/>
              <a:gd name="connsiteY22" fmla="*/ 219515 h 1087733"/>
              <a:gd name="connsiteX23" fmla="*/ 1935019 w 1972092"/>
              <a:gd name="connsiteY23" fmla="*/ 214896 h 1087733"/>
              <a:gd name="connsiteX24" fmla="*/ 1944255 w 1972092"/>
              <a:gd name="connsiteY24" fmla="*/ 307260 h 1087733"/>
              <a:gd name="connsiteX25" fmla="*/ 1967346 w 1972092"/>
              <a:gd name="connsiteY25" fmla="*/ 667478 h 1087733"/>
              <a:gd name="connsiteX26" fmla="*/ 1944255 w 1972092"/>
              <a:gd name="connsiteY26" fmla="*/ 1041551 h 1087733"/>
              <a:gd name="connsiteX27" fmla="*/ 1879600 w 1972092"/>
              <a:gd name="connsiteY27" fmla="*/ 1032315 h 1087733"/>
              <a:gd name="connsiteX28" fmla="*/ 711200 w 1972092"/>
              <a:gd name="connsiteY28" fmla="*/ 1050787 h 1087733"/>
              <a:gd name="connsiteX29" fmla="*/ 628073 w 1972092"/>
              <a:gd name="connsiteY29" fmla="*/ 1064642 h 1087733"/>
              <a:gd name="connsiteX30" fmla="*/ 27710 w 1972092"/>
              <a:gd name="connsiteY30" fmla="*/ 1087733 h 1087733"/>
              <a:gd name="connsiteX31" fmla="*/ 13855 w 1972092"/>
              <a:gd name="connsiteY31" fmla="*/ 1050787 h 1087733"/>
              <a:gd name="connsiteX32" fmla="*/ 0 w 1972092"/>
              <a:gd name="connsiteY32" fmla="*/ 842969 h 1087733"/>
              <a:gd name="connsiteX33" fmla="*/ 4619 w 1972092"/>
              <a:gd name="connsiteY33" fmla="*/ 552024 h 1087733"/>
              <a:gd name="connsiteX34" fmla="*/ 18473 w 1972092"/>
              <a:gd name="connsiteY34" fmla="*/ 519696 h 1087733"/>
              <a:gd name="connsiteX35" fmla="*/ 27710 w 1972092"/>
              <a:gd name="connsiteY35" fmla="*/ 436569 h 1087733"/>
              <a:gd name="connsiteX36" fmla="*/ 9237 w 1972092"/>
              <a:gd name="connsiteY36" fmla="*/ 395005 h 1087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972092" h="1087733">
                <a:moveTo>
                  <a:pt x="9237" y="395005"/>
                </a:moveTo>
                <a:cubicBezTo>
                  <a:pt x="11546" y="370375"/>
                  <a:pt x="37700" y="396988"/>
                  <a:pt x="41564" y="288787"/>
                </a:cubicBezTo>
                <a:cubicBezTo>
                  <a:pt x="44971" y="193393"/>
                  <a:pt x="44643" y="97902"/>
                  <a:pt x="46182" y="2460"/>
                </a:cubicBezTo>
                <a:cubicBezTo>
                  <a:pt x="190885" y="3999"/>
                  <a:pt x="336225" y="-6570"/>
                  <a:pt x="480291" y="7078"/>
                </a:cubicBezTo>
                <a:cubicBezTo>
                  <a:pt x="492647" y="8249"/>
                  <a:pt x="485736" y="31640"/>
                  <a:pt x="484910" y="44024"/>
                </a:cubicBezTo>
                <a:cubicBezTo>
                  <a:pt x="483043" y="72023"/>
                  <a:pt x="471279" y="79464"/>
                  <a:pt x="461819" y="104060"/>
                </a:cubicBezTo>
                <a:cubicBezTo>
                  <a:pt x="453134" y="126640"/>
                  <a:pt x="451813" y="140999"/>
                  <a:pt x="447964" y="164096"/>
                </a:cubicBezTo>
                <a:cubicBezTo>
                  <a:pt x="446425" y="182569"/>
                  <a:pt x="443674" y="200981"/>
                  <a:pt x="443346" y="219515"/>
                </a:cubicBezTo>
                <a:cubicBezTo>
                  <a:pt x="434593" y="714088"/>
                  <a:pt x="469425" y="532460"/>
                  <a:pt x="434110" y="709042"/>
                </a:cubicBezTo>
                <a:cubicBezTo>
                  <a:pt x="446425" y="762921"/>
                  <a:pt x="440979" y="824310"/>
                  <a:pt x="471055" y="870678"/>
                </a:cubicBezTo>
                <a:cubicBezTo>
                  <a:pt x="484563" y="891503"/>
                  <a:pt x="520126" y="879609"/>
                  <a:pt x="544946" y="879915"/>
                </a:cubicBezTo>
                <a:lnTo>
                  <a:pt x="845128" y="875296"/>
                </a:lnTo>
                <a:cubicBezTo>
                  <a:pt x="868219" y="873757"/>
                  <a:pt x="891353" y="872773"/>
                  <a:pt x="914400" y="870678"/>
                </a:cubicBezTo>
                <a:cubicBezTo>
                  <a:pt x="925241" y="869693"/>
                  <a:pt x="936621" y="870103"/>
                  <a:pt x="946728" y="866060"/>
                </a:cubicBezTo>
                <a:cubicBezTo>
                  <a:pt x="953228" y="863460"/>
                  <a:pt x="985024" y="842068"/>
                  <a:pt x="997528" y="833733"/>
                </a:cubicBezTo>
                <a:cubicBezTo>
                  <a:pt x="999067" y="829115"/>
                  <a:pt x="1002630" y="824722"/>
                  <a:pt x="1002146" y="819878"/>
                </a:cubicBezTo>
                <a:cubicBezTo>
                  <a:pt x="1000611" y="804523"/>
                  <a:pt x="989691" y="779505"/>
                  <a:pt x="983673" y="764460"/>
                </a:cubicBezTo>
                <a:cubicBezTo>
                  <a:pt x="985212" y="616678"/>
                  <a:pt x="984187" y="468848"/>
                  <a:pt x="988291" y="321115"/>
                </a:cubicBezTo>
                <a:cubicBezTo>
                  <a:pt x="988811" y="302394"/>
                  <a:pt x="994273" y="284139"/>
                  <a:pt x="997528" y="265696"/>
                </a:cubicBezTo>
                <a:cubicBezTo>
                  <a:pt x="998892" y="257966"/>
                  <a:pt x="994796" y="245361"/>
                  <a:pt x="1002146" y="242605"/>
                </a:cubicBezTo>
                <a:cubicBezTo>
                  <a:pt x="1023815" y="234479"/>
                  <a:pt x="1048280" y="238368"/>
                  <a:pt x="1071419" y="237987"/>
                </a:cubicBezTo>
                <a:lnTo>
                  <a:pt x="1842655" y="228751"/>
                </a:lnTo>
                <a:lnTo>
                  <a:pt x="1907310" y="219515"/>
                </a:lnTo>
                <a:cubicBezTo>
                  <a:pt x="1916570" y="218126"/>
                  <a:pt x="1931385" y="206266"/>
                  <a:pt x="1935019" y="214896"/>
                </a:cubicBezTo>
                <a:cubicBezTo>
                  <a:pt x="1947026" y="243413"/>
                  <a:pt x="1942051" y="276397"/>
                  <a:pt x="1944255" y="307260"/>
                </a:cubicBezTo>
                <a:cubicBezTo>
                  <a:pt x="1952827" y="427273"/>
                  <a:pt x="1959649" y="547405"/>
                  <a:pt x="1967346" y="667478"/>
                </a:cubicBezTo>
                <a:cubicBezTo>
                  <a:pt x="1969305" y="747816"/>
                  <a:pt x="1985449" y="963284"/>
                  <a:pt x="1944255" y="1041551"/>
                </a:cubicBezTo>
                <a:cubicBezTo>
                  <a:pt x="1934115" y="1060816"/>
                  <a:pt x="1901152" y="1035394"/>
                  <a:pt x="1879600" y="1032315"/>
                </a:cubicBezTo>
                <a:cubicBezTo>
                  <a:pt x="1157705" y="1052367"/>
                  <a:pt x="1547152" y="1045022"/>
                  <a:pt x="711200" y="1050787"/>
                </a:cubicBezTo>
                <a:cubicBezTo>
                  <a:pt x="683491" y="1055405"/>
                  <a:pt x="656020" y="1061800"/>
                  <a:pt x="628073" y="1064642"/>
                </a:cubicBezTo>
                <a:cubicBezTo>
                  <a:pt x="419449" y="1085858"/>
                  <a:pt x="247774" y="1082787"/>
                  <a:pt x="27710" y="1087733"/>
                </a:cubicBezTo>
                <a:cubicBezTo>
                  <a:pt x="23092" y="1075418"/>
                  <a:pt x="16538" y="1063663"/>
                  <a:pt x="13855" y="1050787"/>
                </a:cubicBezTo>
                <a:cubicBezTo>
                  <a:pt x="1033" y="989242"/>
                  <a:pt x="1957" y="899721"/>
                  <a:pt x="0" y="842969"/>
                </a:cubicBezTo>
                <a:cubicBezTo>
                  <a:pt x="1540" y="745987"/>
                  <a:pt x="-915" y="648860"/>
                  <a:pt x="4619" y="552024"/>
                </a:cubicBezTo>
                <a:cubicBezTo>
                  <a:pt x="5288" y="540319"/>
                  <a:pt x="16174" y="531192"/>
                  <a:pt x="18473" y="519696"/>
                </a:cubicBezTo>
                <a:cubicBezTo>
                  <a:pt x="23941" y="492358"/>
                  <a:pt x="27710" y="436569"/>
                  <a:pt x="27710" y="436569"/>
                </a:cubicBezTo>
                <a:cubicBezTo>
                  <a:pt x="22673" y="381170"/>
                  <a:pt x="6928" y="419635"/>
                  <a:pt x="9237" y="395005"/>
                </a:cubicBezTo>
                <a:close/>
              </a:path>
            </a:pathLst>
          </a:custGeom>
          <a:noFill/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BF5249A-4317-D921-F8AF-0DC4395B39C4}"/>
                  </a:ext>
                </a:extLst>
              </p:cNvPr>
              <p:cNvSpPr txBox="1"/>
              <p:nvPr/>
            </p:nvSpPr>
            <p:spPr>
              <a:xfrm>
                <a:off x="4244237" y="666577"/>
                <a:ext cx="410445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>
                    <a:sym typeface="Wingdings" panose="05000000000000000000" pitchFamily="2" charset="2"/>
                  </a:rPr>
                  <a:t> Whether each electrons occupy the orbital </a:t>
                </a:r>
                <a14:m>
                  <m:oMath xmlns:m="http://schemas.openxmlformats.org/officeDocument/2006/math">
                    <m:r>
                      <a:rPr lang="en-US" altLang="ko-KR" sz="14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𝜆</m:t>
                    </m:r>
                    <m:r>
                      <a:rPr lang="en-US" altLang="ko-KR" sz="14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?</m:t>
                    </m:r>
                  </m:oMath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BF5249A-4317-D921-F8AF-0DC4395B39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4237" y="666577"/>
                <a:ext cx="4104456" cy="307777"/>
              </a:xfrm>
              <a:prstGeom prst="rect">
                <a:avLst/>
              </a:prstGeom>
              <a:blipFill>
                <a:blip r:embed="rId3"/>
                <a:stretch>
                  <a:fillRect l="-445" t="-1961" b="-1960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57DB75E-54C9-24F0-DE71-6170D32E93A2}"/>
                  </a:ext>
                </a:extLst>
              </p:cNvPr>
              <p:cNvSpPr txBox="1"/>
              <p:nvPr/>
            </p:nvSpPr>
            <p:spPr>
              <a:xfrm>
                <a:off x="4249568" y="1462591"/>
                <a:ext cx="1323889" cy="6721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</m:acc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57DB75E-54C9-24F0-DE71-6170D32E93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9568" y="1462591"/>
                <a:ext cx="1323889" cy="67217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7C2F88F9-5972-BA20-AF78-8E5F9BD1263F}"/>
              </a:ext>
            </a:extLst>
          </p:cNvPr>
          <p:cNvSpPr txBox="1"/>
          <p:nvPr/>
        </p:nvSpPr>
        <p:spPr>
          <a:xfrm>
            <a:off x="1670226" y="2538359"/>
            <a:ext cx="5040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Rewirte</a:t>
            </a:r>
            <a:r>
              <a:rPr lang="en-US" altLang="ko-KR" dirty="0"/>
              <a:t> into fermionic operator: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B7F2142-FFB9-7B20-331C-6B308CDBBA91}"/>
                  </a:ext>
                </a:extLst>
              </p:cNvPr>
              <p:cNvSpPr txBox="1"/>
              <p:nvPr/>
            </p:nvSpPr>
            <p:spPr>
              <a:xfrm>
                <a:off x="4249568" y="3075806"/>
                <a:ext cx="1560299" cy="6721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</m:acc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sub>
                            <m: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B7F2142-FFB9-7B20-331C-6B308CDBBA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9568" y="3075806"/>
                <a:ext cx="1560299" cy="67217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010837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05C583E0-B483-CCBE-BF61-19057FE01BC7}"/>
              </a:ext>
            </a:extLst>
          </p:cNvPr>
          <p:cNvSpPr txBox="1">
            <a:spLocks/>
          </p:cNvSpPr>
          <p:nvPr/>
        </p:nvSpPr>
        <p:spPr>
          <a:xfrm>
            <a:off x="1763688" y="195486"/>
            <a:ext cx="7200800" cy="576064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800" dirty="0">
                <a:cs typeface="Arial" pitchFamily="34" charset="0"/>
              </a:rPr>
              <a:t>Molecular Hamiltonian in the </a:t>
            </a:r>
            <a:r>
              <a:rPr lang="en-US" sz="1800" dirty="0" err="1">
                <a:cs typeface="Arial" pitchFamily="34" charset="0"/>
              </a:rPr>
              <a:t>Hatree-Fock</a:t>
            </a:r>
            <a:r>
              <a:rPr lang="en-US" sz="1800" dirty="0">
                <a:cs typeface="Arial" pitchFamily="34" charset="0"/>
              </a:rPr>
              <a:t> orbital basis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5A0F6CB-3C99-E1B4-EA5E-17AC1191AB43}"/>
                  </a:ext>
                </a:extLst>
              </p:cNvPr>
              <p:cNvSpPr txBox="1"/>
              <p:nvPr/>
            </p:nvSpPr>
            <p:spPr>
              <a:xfrm>
                <a:off x="3131840" y="915566"/>
                <a:ext cx="3911263" cy="7026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𝑒𝑙𝑒𝑐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𝑝𝑞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  <m: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sub>
                          </m:sSub>
                        </m:e>
                      </m:nary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𝑝𝑞𝑟𝑠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  <m:sup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sub>
                            <m:sup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5A0F6CB-3C99-E1B4-EA5E-17AC1191AB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1840" y="915566"/>
                <a:ext cx="3911263" cy="70262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그림 4">
            <a:extLst>
              <a:ext uri="{FF2B5EF4-FFF2-40B4-BE49-F238E27FC236}">
                <a16:creationId xmlns:a16="http://schemas.microsoft.com/office/drawing/2014/main" id="{ACC52008-6270-4A0B-9929-77D64CDB68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5098" y="1797726"/>
            <a:ext cx="7587923" cy="113406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8AD6CC8-F93F-2E56-3AE9-0351B29C9D81}"/>
                  </a:ext>
                </a:extLst>
              </p:cNvPr>
              <p:cNvSpPr txBox="1"/>
              <p:nvPr/>
            </p:nvSpPr>
            <p:spPr>
              <a:xfrm>
                <a:off x="2699792" y="3579862"/>
                <a:ext cx="5195140" cy="6533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𝑝𝑞</m:t>
                          </m:r>
                        </m:sub>
                      </m:sSub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ko-KR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sz="1600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acc>
                            </m:e>
                          </m:d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bSup>
                            <m:sSubSupPr>
                              <m:ctrlP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  <m:sup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d>
                        </m:e>
                      </m:nary>
                      <m:d>
                        <m:dPr>
                          <m:ctrlP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1600" b="0" i="0" smtClean="0">
                                  <a:latin typeface="Cambria Math" panose="02040503050406030204" pitchFamily="18" charset="0"/>
                                </a:rPr>
                                <m:t>∇</m:t>
                              </m:r>
                            </m:e>
                            <m:sup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sub>
                            <m:sup/>
                            <m:e>
                              <m:f>
                                <m:fPr>
                                  <m:ctrlPr>
                                    <a:rPr lang="en-US" altLang="ko-KR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altLang="ko-KR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600" b="0" i="1" smtClean="0">
                                          <a:latin typeface="Cambria Math" panose="02040503050406030204" pitchFamily="18" charset="0"/>
                                        </a:rPr>
                                        <m:t>𝑍</m:t>
                                      </m:r>
                                    </m:e>
                                    <m:sub>
                                      <m:r>
                                        <a:rPr lang="en-US" altLang="ko-KR" sz="1600" b="0" i="1" smtClean="0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sub>
                                  </m:sSub>
                                </m:num>
                                <m:den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altLang="ko-KR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ko-KR" sz="1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𝐼</m:t>
                                          </m:r>
                                        </m:sub>
                                      </m:sSub>
                                      <m:r>
                                        <a:rPr lang="en-US" altLang="ko-KR" sz="16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ko-KR" sz="1600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</m:d>
                                </m:den>
                              </m:f>
                            </m:e>
                          </m:nary>
                        </m:e>
                      </m:d>
                      <m:sSub>
                        <m:sSubPr>
                          <m:ctrlP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  <m:d>
                        <m:dPr>
                          <m:ctrlP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𝑑𝑟</m:t>
                      </m:r>
                    </m:oMath>
                  </m:oMathPara>
                </a14:m>
                <a:endParaRPr lang="ko-KR" altLang="en-US" sz="16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8AD6CC8-F93F-2E56-3AE9-0351B29C9D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9792" y="3579862"/>
                <a:ext cx="5195140" cy="653384"/>
              </a:xfrm>
              <a:prstGeom prst="rect">
                <a:avLst/>
              </a:prstGeom>
              <a:blipFill>
                <a:blip r:embed="rId4"/>
                <a:stretch>
                  <a:fillRect b="-93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D2D3874-3623-3E76-30BA-DEE473E4AA8A}"/>
                  </a:ext>
                </a:extLst>
              </p:cNvPr>
              <p:cNvSpPr txBox="1"/>
              <p:nvPr/>
            </p:nvSpPr>
            <p:spPr>
              <a:xfrm>
                <a:off x="2483768" y="4322947"/>
                <a:ext cx="5529334" cy="5393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𝑝𝑞𝑟𝑠</m:t>
                          </m:r>
                        </m:sub>
                      </m:sSub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𝑝𝑞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ko-KR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sz="1600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acc>
                            </m:e>
                          </m:d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𝑟𝑠</m:t>
                          </m:r>
                        </m:e>
                      </m:d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−∞</m:t>
                          </m:r>
                        </m:sub>
                        <m:sup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nary>
                            <m:naryPr>
                              <m:ctrlP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−∞</m:t>
                              </m:r>
                            </m:sub>
                            <m:sup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</m:sup>
                            <m:e>
                              <m:f>
                                <m:fPr>
                                  <m:ctrlPr>
                                    <a:rPr lang="en-US" altLang="ko-KR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Sup>
                                    <m:sSubSupPr>
                                      <m:ctrlPr>
                                        <a:rPr lang="en-US" altLang="ko-KR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ko-KR" sz="1600" b="0" i="1" smtClean="0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sub>
                                      <m:r>
                                        <a:rPr lang="en-US" altLang="ko-KR" sz="1600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sub>
                                    <m:sup>
                                      <m:r>
                                        <a:rPr lang="en-US" altLang="ko-KR" sz="1600" b="0" i="1" smtClean="0"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bSup>
                                  <m:d>
                                    <m:dPr>
                                      <m:ctrlPr>
                                        <a:rPr lang="en-US" altLang="ko-KR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ko-KR" sz="1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  <m:sSubSup>
                                    <m:sSubSupPr>
                                      <m:ctrlPr>
                                        <a:rPr lang="en-US" altLang="ko-KR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ko-KR" sz="1600" b="0" i="1" smtClean="0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sub>
                                      <m:r>
                                        <a:rPr lang="en-US" altLang="ko-KR" sz="1600" b="0" i="1" smtClean="0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sub>
                                    <m:sup>
                                      <m:r>
                                        <a:rPr lang="en-US" altLang="ko-KR" sz="1600" b="0" i="1" smtClean="0"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bSup>
                                  <m:d>
                                    <m:dPr>
                                      <m:ctrlPr>
                                        <a:rPr lang="en-US" altLang="ko-KR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ko-KR" sz="1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  <m:sSub>
                                    <m:sSubPr>
                                      <m:ctrlPr>
                                        <a:rPr lang="en-US" altLang="ko-KR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600" b="0" i="1" smtClean="0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sub>
                                      <m:r>
                                        <a:rPr lang="en-US" altLang="ko-KR" sz="1600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ko-KR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ko-KR" sz="1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  <m:sSub>
                                    <m:sSubPr>
                                      <m:ctrlPr>
                                        <a:rPr lang="en-US" altLang="ko-KR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600" b="0" i="1" smtClean="0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sub>
                                      <m:r>
                                        <a:rPr lang="en-US" altLang="ko-KR" sz="1600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  <m:r>
                                    <a:rPr lang="en-US" altLang="ko-KR" sz="16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altLang="ko-KR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600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altLang="ko-KR" sz="16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altLang="ko-KR" sz="160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num>
                                <m:den>
                                  <m:r>
                                    <a:rPr lang="en-US" altLang="ko-KR" sz="1600" b="0" i="1" smtClean="0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altLang="ko-KR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600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altLang="ko-KR" sz="16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altLang="ko-KR" sz="16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ko-KR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600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altLang="ko-KR" sz="16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altLang="ko-KR" sz="1600" b="0" i="1" smtClean="0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</m:den>
                              </m:f>
                            </m:e>
                          </m:nary>
                        </m:e>
                      </m:nary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𝑑</m:t>
                      </m:r>
                      <m:sSub>
                        <m:sSubPr>
                          <m:ctrlP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𝑑</m:t>
                      </m:r>
                      <m:sSub>
                        <m:sSubPr>
                          <m:ctrlP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D2D3874-3623-3E76-30BA-DEE473E4AA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3768" y="4322947"/>
                <a:ext cx="5529334" cy="53937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46868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A7EA2DF8-03A3-5030-A92A-45E5784146BE}"/>
              </a:ext>
            </a:extLst>
          </p:cNvPr>
          <p:cNvSpPr txBox="1">
            <a:spLocks/>
          </p:cNvSpPr>
          <p:nvPr/>
        </p:nvSpPr>
        <p:spPr>
          <a:xfrm>
            <a:off x="1763688" y="195486"/>
            <a:ext cx="6588224" cy="576064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dirty="0">
                <a:cs typeface="Arial" pitchFamily="34" charset="0"/>
              </a:rPr>
              <a:t>Basis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C65214E-288E-B1DB-682F-E706FDF64ECC}"/>
                  </a:ext>
                </a:extLst>
              </p:cNvPr>
              <p:cNvSpPr txBox="1"/>
              <p:nvPr/>
            </p:nvSpPr>
            <p:spPr>
              <a:xfrm>
                <a:off x="1763688" y="987574"/>
                <a:ext cx="748883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/>
                  <a:t>Define the basis to represent the electronic wave function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𝜓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C65214E-288E-B1DB-682F-E706FDF64E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3688" y="987574"/>
                <a:ext cx="7488832" cy="369332"/>
              </a:xfrm>
              <a:prstGeom prst="rect">
                <a:avLst/>
              </a:prstGeom>
              <a:blipFill>
                <a:blip r:embed="rId2"/>
                <a:stretch>
                  <a:fillRect l="-651" t="-8197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FA0E103-79F3-A4DB-2A71-34C49F11FD22}"/>
                  </a:ext>
                </a:extLst>
              </p:cNvPr>
              <p:cNvSpPr txBox="1"/>
              <p:nvPr/>
            </p:nvSpPr>
            <p:spPr>
              <a:xfrm>
                <a:off x="1829334" y="2454075"/>
                <a:ext cx="404777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𝑆𝑇𝑂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−3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FA0E103-79F3-A4DB-2A71-34C49F11FD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9334" y="2454075"/>
                <a:ext cx="4047775" cy="276999"/>
              </a:xfrm>
              <a:prstGeom prst="rect">
                <a:avLst/>
              </a:prstGeom>
              <a:blipFill>
                <a:blip r:embed="rId3"/>
                <a:stretch>
                  <a:fillRect l="-1657" t="-2222" r="-1657" b="-3777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BD620BE-3A5F-5632-F900-DB12B26DEE9B}"/>
                  </a:ext>
                </a:extLst>
              </p:cNvPr>
              <p:cNvSpPr txBox="1"/>
              <p:nvPr/>
            </p:nvSpPr>
            <p:spPr>
              <a:xfrm>
                <a:off x="1765987" y="2820131"/>
                <a:ext cx="3203376" cy="6882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𝑤h𝑒𝑟𝑒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sSub>
                                    <m:sSubPr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3/4</m:t>
                          </m:r>
                        </m:sup>
                      </m:sSup>
                      <m:sSup>
                        <m:s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sup>
                      </m:sSup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BD620BE-3A5F-5632-F900-DB12B26DEE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5987" y="2820131"/>
                <a:ext cx="3203376" cy="68820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CB43FB12-06A6-3EDF-618E-D6BB89E2198F}"/>
              </a:ext>
            </a:extLst>
          </p:cNvPr>
          <p:cNvSpPr txBox="1"/>
          <p:nvPr/>
        </p:nvSpPr>
        <p:spPr>
          <a:xfrm>
            <a:off x="6149814" y="2995663"/>
            <a:ext cx="2736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Gaussian-Type Function</a:t>
            </a:r>
            <a:endParaRPr lang="ko-KR" altLang="en-US" dirty="0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C9852A33-C610-1568-6DE1-E59921FA50B1}"/>
              </a:ext>
            </a:extLst>
          </p:cNvPr>
          <p:cNvCxnSpPr>
            <a:cxnSpLocks/>
            <a:stCxn id="7" idx="1"/>
          </p:cNvCxnSpPr>
          <p:nvPr/>
        </p:nvCxnSpPr>
        <p:spPr>
          <a:xfrm flipH="1">
            <a:off x="5069694" y="3180329"/>
            <a:ext cx="10801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B25E4C0-3685-8AD8-257C-7FF5ECB6BF9F}"/>
              </a:ext>
            </a:extLst>
          </p:cNvPr>
          <p:cNvSpPr txBox="1"/>
          <p:nvPr/>
        </p:nvSpPr>
        <p:spPr>
          <a:xfrm>
            <a:off x="1745533" y="1995686"/>
            <a:ext cx="4968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e.g., STO-3G basis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1B3A9A2-A4C2-0273-DFF4-0434F49504EE}"/>
              </a:ext>
            </a:extLst>
          </p:cNvPr>
          <p:cNvSpPr txBox="1"/>
          <p:nvPr/>
        </p:nvSpPr>
        <p:spPr>
          <a:xfrm>
            <a:off x="3635896" y="4369831"/>
            <a:ext cx="46274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hlinkClick r:id="rId5"/>
              </a:rPr>
              <a:t>https://gaussian.com/basissets/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44B9968-BDDF-E3EA-3725-9101E4D7015E}"/>
              </a:ext>
            </a:extLst>
          </p:cNvPr>
          <p:cNvSpPr txBox="1"/>
          <p:nvPr/>
        </p:nvSpPr>
        <p:spPr>
          <a:xfrm>
            <a:off x="2195736" y="4369831"/>
            <a:ext cx="2238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More Basis sets: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449717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0006D0ED-7297-A172-1A48-C4AFC90286CB}"/>
              </a:ext>
            </a:extLst>
          </p:cNvPr>
          <p:cNvSpPr txBox="1">
            <a:spLocks/>
          </p:cNvSpPr>
          <p:nvPr/>
        </p:nvSpPr>
        <p:spPr>
          <a:xfrm>
            <a:off x="1763688" y="195486"/>
            <a:ext cx="6588224" cy="576064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dirty="0">
                <a:cs typeface="Arial" pitchFamily="34" charset="0"/>
              </a:rPr>
              <a:t>Slater Type Orbital (STO)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4498707-016E-EA0C-E689-1B539D405CCE}"/>
                  </a:ext>
                </a:extLst>
              </p:cNvPr>
              <p:cNvSpPr txBox="1"/>
              <p:nvPr/>
            </p:nvSpPr>
            <p:spPr>
              <a:xfrm>
                <a:off x="4211960" y="1638037"/>
                <a:ext cx="2186817" cy="2819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𝐴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  <m:sSup>
                        <m:s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  <m:sSup>
                        <m:s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</m:sSup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4498707-016E-EA0C-E689-1B539D405C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1960" y="1638037"/>
                <a:ext cx="2186817" cy="281937"/>
              </a:xfrm>
              <a:prstGeom prst="rect">
                <a:avLst/>
              </a:prstGeom>
              <a:blipFill>
                <a:blip r:embed="rId2"/>
                <a:stretch>
                  <a:fillRect l="-2228" t="-4348" b="-1956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281AD660-2761-3193-D80C-92385867C0FD}"/>
              </a:ext>
            </a:extLst>
          </p:cNvPr>
          <p:cNvSpPr txBox="1"/>
          <p:nvPr/>
        </p:nvSpPr>
        <p:spPr>
          <a:xfrm>
            <a:off x="1835696" y="1059582"/>
            <a:ext cx="68407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STOs have the same structure as the atomic </a:t>
            </a:r>
            <a:r>
              <a:rPr lang="en-US" altLang="ko-KR" sz="1400" dirty="0" err="1"/>
              <a:t>orbitas</a:t>
            </a:r>
            <a:r>
              <a:rPr lang="en-US" altLang="ko-KR" sz="1400" dirty="0"/>
              <a:t> of hydrogen-like systems and their radial part have the following form:</a:t>
            </a:r>
            <a:endParaRPr lang="ko-KR" alt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4821D82-C559-3E59-533B-FD71C40F38C9}"/>
                  </a:ext>
                </a:extLst>
              </p:cNvPr>
              <p:cNvSpPr txBox="1"/>
              <p:nvPr/>
            </p:nvSpPr>
            <p:spPr>
              <a:xfrm>
                <a:off x="1907704" y="1831912"/>
                <a:ext cx="7056784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dirty="0"/>
                  <a:t>Where:</a:t>
                </a:r>
                <a:endParaRPr lang="en-US" altLang="ko-KR" sz="1600" b="1" dirty="0"/>
              </a:p>
              <a:p>
                <a:pPr marL="171450" indent="-171450"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en-US" altLang="ko-KR" sz="1200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ko-KR" altLang="en-US" sz="1200" dirty="0"/>
                  <a:t> </a:t>
                </a:r>
                <a:r>
                  <a:rPr lang="en-US" altLang="ko-KR" sz="1200" dirty="0"/>
                  <a:t>is the angular momentum quantum with values ranging from </a:t>
                </a:r>
                <a14:m>
                  <m:oMath xmlns:m="http://schemas.openxmlformats.org/officeDocument/2006/math">
                    <m:r>
                      <a:rPr lang="en-US" altLang="ko-KR" sz="1200" b="0" i="1" smtClean="0">
                        <a:latin typeface="Cambria Math" panose="02040503050406030204" pitchFamily="18" charset="0"/>
                      </a:rPr>
                      <m:t>0 </m:t>
                    </m:r>
                    <m:r>
                      <a:rPr lang="en-US" altLang="ko-KR" sz="1200" b="0" i="1" smtClean="0">
                        <a:latin typeface="Cambria Math" panose="02040503050406030204" pitchFamily="18" charset="0"/>
                      </a:rPr>
                      <m:t>𝑡𝑜</m:t>
                    </m:r>
                    <m:r>
                      <a:rPr lang="en-US" altLang="ko-KR" sz="12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12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ko-KR" sz="1200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altLang="ko-KR" sz="1200" dirty="0"/>
                  <a:t>, where </a:t>
                </a:r>
                <a14:m>
                  <m:oMath xmlns:m="http://schemas.openxmlformats.org/officeDocument/2006/math">
                    <m:r>
                      <a:rPr lang="en-US" altLang="ko-KR" sz="12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ko-KR" altLang="en-US" sz="1200" dirty="0"/>
                  <a:t> </a:t>
                </a:r>
                <a:r>
                  <a:rPr lang="en-US" altLang="ko-KR" sz="1200" dirty="0"/>
                  <a:t>is the principal quantum number</a:t>
                </a:r>
              </a:p>
              <a:p>
                <a:pPr marL="171450" indent="-171450"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en-US" altLang="ko-KR" sz="1200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ko-KR" altLang="en-US" sz="1200" dirty="0"/>
                  <a:t> </a:t>
                </a:r>
                <a:r>
                  <a:rPr lang="en-US" altLang="ko-KR" sz="1200" dirty="0"/>
                  <a:t>is the nuclear distance of the electron from the atomic </a:t>
                </a:r>
                <a:r>
                  <a:rPr lang="en-US" altLang="ko-KR" sz="1200" dirty="0" err="1"/>
                  <a:t>nucles</a:t>
                </a:r>
                <a:endParaRPr lang="en-US" altLang="ko-KR" sz="1200" dirty="0"/>
              </a:p>
              <a:p>
                <a:pPr marL="171450" indent="-171450"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en-US" altLang="ko-KR" sz="1200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ko-KR" altLang="en-US" sz="1200" dirty="0"/>
                  <a:t> </a:t>
                </a:r>
                <a:r>
                  <a:rPr lang="en-US" altLang="ko-KR" sz="1200" dirty="0"/>
                  <a:t>is called the orbital exponent and controls how fast the density of the orbital vanishes as a function of the nuclear distance</a:t>
                </a:r>
                <a:endParaRPr lang="ko-KR" altLang="en-US" sz="12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4821D82-C559-3E59-533B-FD71C40F38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7704" y="1831912"/>
                <a:ext cx="7056784" cy="1261884"/>
              </a:xfrm>
              <a:prstGeom prst="rect">
                <a:avLst/>
              </a:prstGeom>
              <a:blipFill>
                <a:blip r:embed="rId3"/>
                <a:stretch>
                  <a:fillRect l="-518" t="-1449" b="-289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그림 6" descr="라인, 도표, 텍스트, 그래프이(가) 표시된 사진&#10;&#10;자동 생성된 설명">
            <a:extLst>
              <a:ext uri="{FF2B5EF4-FFF2-40B4-BE49-F238E27FC236}">
                <a16:creationId xmlns:a16="http://schemas.microsoft.com/office/drawing/2014/main" id="{00292519-BE43-B1CC-FC72-FAE8AF9E57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824" y="3147814"/>
            <a:ext cx="5106322" cy="1900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6352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0006D0ED-7297-A172-1A48-C4AFC90286CB}"/>
              </a:ext>
            </a:extLst>
          </p:cNvPr>
          <p:cNvSpPr txBox="1">
            <a:spLocks/>
          </p:cNvSpPr>
          <p:nvPr/>
        </p:nvSpPr>
        <p:spPr>
          <a:xfrm>
            <a:off x="1763688" y="195486"/>
            <a:ext cx="6588224" cy="576064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dirty="0">
                <a:cs typeface="Arial" pitchFamily="34" charset="0"/>
              </a:rPr>
              <a:t>Gaussian Type Orbital (GTO)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4498707-016E-EA0C-E689-1B539D405CCE}"/>
                  </a:ext>
                </a:extLst>
              </p:cNvPr>
              <p:cNvSpPr txBox="1"/>
              <p:nvPr/>
            </p:nvSpPr>
            <p:spPr>
              <a:xfrm>
                <a:off x="4211960" y="1638037"/>
                <a:ext cx="2293448" cy="3148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𝐵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  <m:sSup>
                        <m:s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  <m:sSup>
                        <m:s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  <m:sSup>
                            <m:sSup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sup>
                      </m:sSup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4498707-016E-EA0C-E689-1B539D405C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1960" y="1638037"/>
                <a:ext cx="2293448" cy="314830"/>
              </a:xfrm>
              <a:prstGeom prst="rect">
                <a:avLst/>
              </a:prstGeom>
              <a:blipFill>
                <a:blip r:embed="rId2"/>
                <a:stretch>
                  <a:fillRect l="-2128" b="-176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281AD660-2761-3193-D80C-92385867C0FD}"/>
              </a:ext>
            </a:extLst>
          </p:cNvPr>
          <p:cNvSpPr txBox="1"/>
          <p:nvPr/>
        </p:nvSpPr>
        <p:spPr>
          <a:xfrm>
            <a:off x="1835696" y="1059582"/>
            <a:ext cx="68407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GTOs have the same angular form as STOs, but their radial function adopts a </a:t>
            </a:r>
            <a:r>
              <a:rPr lang="en-US" altLang="ko-KR" sz="1400" dirty="0">
                <a:solidFill>
                  <a:srgbClr val="92D050"/>
                </a:solidFill>
              </a:rPr>
              <a:t>Gaussian form</a:t>
            </a:r>
            <a:r>
              <a:rPr lang="en-US" altLang="ko-KR" sz="1400" dirty="0"/>
              <a:t>, which are easy to be computed:</a:t>
            </a:r>
            <a:endParaRPr lang="ko-KR" alt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4821D82-C559-3E59-533B-FD71C40F38C9}"/>
                  </a:ext>
                </a:extLst>
              </p:cNvPr>
              <p:cNvSpPr txBox="1"/>
              <p:nvPr/>
            </p:nvSpPr>
            <p:spPr>
              <a:xfrm>
                <a:off x="1907704" y="1831912"/>
                <a:ext cx="7056784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dirty="0"/>
                  <a:t>Where:</a:t>
                </a:r>
                <a:endParaRPr lang="en-US" altLang="ko-KR" sz="1600" b="1" dirty="0"/>
              </a:p>
              <a:p>
                <a:pPr marL="171450" indent="-171450"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en-US" altLang="ko-KR" sz="1200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ko-KR" altLang="en-US" sz="1200" dirty="0"/>
                  <a:t> </a:t>
                </a:r>
                <a:r>
                  <a:rPr lang="en-US" altLang="ko-KR" sz="1200" dirty="0"/>
                  <a:t>is the angular momentum quantum with values ranging from </a:t>
                </a:r>
                <a14:m>
                  <m:oMath xmlns:m="http://schemas.openxmlformats.org/officeDocument/2006/math">
                    <m:r>
                      <a:rPr lang="en-US" altLang="ko-KR" sz="1200" b="0" i="1" smtClean="0">
                        <a:latin typeface="Cambria Math" panose="02040503050406030204" pitchFamily="18" charset="0"/>
                      </a:rPr>
                      <m:t>0 </m:t>
                    </m:r>
                    <m:r>
                      <a:rPr lang="en-US" altLang="ko-KR" sz="1200" b="0" i="1" smtClean="0">
                        <a:latin typeface="Cambria Math" panose="02040503050406030204" pitchFamily="18" charset="0"/>
                      </a:rPr>
                      <m:t>𝑡𝑜</m:t>
                    </m:r>
                    <m:r>
                      <a:rPr lang="en-US" altLang="ko-KR" sz="12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12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ko-KR" sz="1200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altLang="ko-KR" sz="1200" dirty="0"/>
                  <a:t>, where </a:t>
                </a:r>
                <a14:m>
                  <m:oMath xmlns:m="http://schemas.openxmlformats.org/officeDocument/2006/math">
                    <m:r>
                      <a:rPr lang="en-US" altLang="ko-KR" sz="12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ko-KR" altLang="en-US" sz="1200" dirty="0"/>
                  <a:t> </a:t>
                </a:r>
                <a:r>
                  <a:rPr lang="en-US" altLang="ko-KR" sz="1200" dirty="0"/>
                  <a:t>is the principal quantum number</a:t>
                </a:r>
              </a:p>
              <a:p>
                <a:pPr marL="171450" indent="-171450"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en-US" altLang="ko-KR" sz="1200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ko-KR" altLang="en-US" sz="1200" dirty="0"/>
                  <a:t> </a:t>
                </a:r>
                <a:r>
                  <a:rPr lang="en-US" altLang="ko-KR" sz="1200" dirty="0"/>
                  <a:t>is the nuclear distance of the electron from the atomic </a:t>
                </a:r>
                <a:r>
                  <a:rPr lang="en-US" altLang="ko-KR" sz="1200" dirty="0" err="1"/>
                  <a:t>nucles</a:t>
                </a:r>
                <a:endParaRPr lang="en-US" altLang="ko-KR" sz="1200" dirty="0"/>
              </a:p>
              <a:p>
                <a:pPr marL="171450" indent="-171450"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en-US" altLang="ko-KR" sz="1200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ko-KR" altLang="en-US" sz="1200" dirty="0"/>
                  <a:t> </a:t>
                </a:r>
                <a:r>
                  <a:rPr lang="en-US" altLang="ko-KR" sz="1200" dirty="0"/>
                  <a:t>is called the orbital exponent and controls how fast the density of the orbital vanishes as a function of the nuclear distance</a:t>
                </a:r>
                <a:endParaRPr lang="ko-KR" altLang="en-US" sz="12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4821D82-C559-3E59-533B-FD71C40F38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7704" y="1831912"/>
                <a:ext cx="7056784" cy="1261884"/>
              </a:xfrm>
              <a:prstGeom prst="rect">
                <a:avLst/>
              </a:prstGeom>
              <a:blipFill>
                <a:blip r:embed="rId3"/>
                <a:stretch>
                  <a:fillRect l="-518" t="-1449" b="-289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그림 6" descr="라인, 도표, 텍스트, 그래프이(가) 표시된 사진&#10;&#10;자동 생성된 설명">
            <a:extLst>
              <a:ext uri="{FF2B5EF4-FFF2-40B4-BE49-F238E27FC236}">
                <a16:creationId xmlns:a16="http://schemas.microsoft.com/office/drawing/2014/main" id="{00292519-BE43-B1CC-FC72-FAE8AF9E57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824" y="3147814"/>
            <a:ext cx="5106322" cy="1900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0380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148BD61D-BDAC-4148-72DB-426E5E33EABD}"/>
              </a:ext>
            </a:extLst>
          </p:cNvPr>
          <p:cNvSpPr txBox="1">
            <a:spLocks/>
          </p:cNvSpPr>
          <p:nvPr/>
        </p:nvSpPr>
        <p:spPr>
          <a:xfrm>
            <a:off x="1763688" y="267494"/>
            <a:ext cx="6588224" cy="576064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dirty="0">
                <a:cs typeface="Arial" pitchFamily="34" charset="0"/>
              </a:rPr>
              <a:t>Overview of VQE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DD0B1A-E7B8-2446-5054-354E479C8081}"/>
              </a:ext>
            </a:extLst>
          </p:cNvPr>
          <p:cNvSpPr txBox="1"/>
          <p:nvPr/>
        </p:nvSpPr>
        <p:spPr>
          <a:xfrm>
            <a:off x="1763688" y="1347614"/>
            <a:ext cx="56886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/>
              <a:t>V</a:t>
            </a:r>
            <a:r>
              <a:rPr lang="en-US" altLang="ko-KR" sz="2000" b="1" dirty="0"/>
              <a:t>ariational</a:t>
            </a:r>
            <a:endParaRPr lang="ko-KR" altLang="en-US" sz="20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B7255F-07F4-C595-E3F6-2431FF1FC6F4}"/>
              </a:ext>
            </a:extLst>
          </p:cNvPr>
          <p:cNvSpPr txBox="1"/>
          <p:nvPr/>
        </p:nvSpPr>
        <p:spPr>
          <a:xfrm>
            <a:off x="1727684" y="2498001"/>
            <a:ext cx="56886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/>
              <a:t>Q</a:t>
            </a:r>
            <a:r>
              <a:rPr lang="en-US" altLang="ko-KR" sz="2000" b="1" dirty="0"/>
              <a:t>uantum</a:t>
            </a:r>
            <a:endParaRPr lang="ko-KR" altLang="en-US" sz="20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491427-7E10-D2B9-6FD7-1EF62A33F2B9}"/>
              </a:ext>
            </a:extLst>
          </p:cNvPr>
          <p:cNvSpPr txBox="1"/>
          <p:nvPr/>
        </p:nvSpPr>
        <p:spPr>
          <a:xfrm>
            <a:off x="1763688" y="3723878"/>
            <a:ext cx="56886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err="1"/>
              <a:t>E</a:t>
            </a:r>
            <a:r>
              <a:rPr lang="en-US" altLang="ko-KR" sz="2000" b="1" dirty="0" err="1"/>
              <a:t>igensolver</a:t>
            </a:r>
            <a:endParaRPr lang="ko-KR" altLang="en-US" sz="2000" b="1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639BA5F-A8D8-F50E-1194-0033A9AD4E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349" b="20601"/>
          <a:stretch/>
        </p:blipFill>
        <p:spPr>
          <a:xfrm>
            <a:off x="3923928" y="773291"/>
            <a:ext cx="4608512" cy="4083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6901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8D14D1D-6CFE-C56F-207F-04A2E883605F}"/>
              </a:ext>
            </a:extLst>
          </p:cNvPr>
          <p:cNvSpPr txBox="1"/>
          <p:nvPr/>
        </p:nvSpPr>
        <p:spPr>
          <a:xfrm>
            <a:off x="5004048" y="915566"/>
            <a:ext cx="3384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 Hamiltonian representation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4EF76C0-B7D0-C9B3-5D34-BC42E2D9DF37}"/>
              </a:ext>
            </a:extLst>
          </p:cNvPr>
          <p:cNvSpPr txBox="1"/>
          <p:nvPr/>
        </p:nvSpPr>
        <p:spPr>
          <a:xfrm>
            <a:off x="5004048" y="1347614"/>
            <a:ext cx="3384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 Encoding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4429C1-9C61-87A3-65A7-9E895AC88063}"/>
              </a:ext>
            </a:extLst>
          </p:cNvPr>
          <p:cNvSpPr txBox="1"/>
          <p:nvPr/>
        </p:nvSpPr>
        <p:spPr>
          <a:xfrm>
            <a:off x="5004048" y="1851670"/>
            <a:ext cx="3384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Grouping &amp; measurement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DD8ACB-6032-D074-7509-0705E8352464}"/>
              </a:ext>
            </a:extLst>
          </p:cNvPr>
          <p:cNvSpPr txBox="1"/>
          <p:nvPr/>
        </p:nvSpPr>
        <p:spPr>
          <a:xfrm>
            <a:off x="5004048" y="2355726"/>
            <a:ext cx="3384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4. State initialization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106CF1B-5D11-E069-DE7F-A6A4007079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14" t="25000" r="86261" b="32692"/>
          <a:stretch/>
        </p:blipFill>
        <p:spPr>
          <a:xfrm>
            <a:off x="2843808" y="705849"/>
            <a:ext cx="1040963" cy="20819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5DE490-C57A-5F0E-C5C8-488695B9532A}"/>
              </a:ext>
            </a:extLst>
          </p:cNvPr>
          <p:cNvSpPr txBox="1"/>
          <p:nvPr/>
        </p:nvSpPr>
        <p:spPr>
          <a:xfrm>
            <a:off x="1691680" y="267494"/>
            <a:ext cx="5832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(1) Pre-Processing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BD4960-02AD-D700-32A3-2F0DA818FDC9}"/>
              </a:ext>
            </a:extLst>
          </p:cNvPr>
          <p:cNvSpPr txBox="1"/>
          <p:nvPr/>
        </p:nvSpPr>
        <p:spPr>
          <a:xfrm>
            <a:off x="1691680" y="3003798"/>
            <a:ext cx="5832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(2) VQE-loop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0884A4-D759-D7EB-3224-9093E85E8601}"/>
              </a:ext>
            </a:extLst>
          </p:cNvPr>
          <p:cNvSpPr txBox="1"/>
          <p:nvPr/>
        </p:nvSpPr>
        <p:spPr>
          <a:xfrm>
            <a:off x="1656974" y="3435846"/>
            <a:ext cx="26642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Ansatz &amp; Trial state </a:t>
            </a:r>
          </a:p>
          <a:p>
            <a:pPr algn="ctr"/>
            <a:r>
              <a:rPr lang="en-US" altLang="ko-KR" dirty="0"/>
              <a:t>preparation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3C26BF-6582-2562-5014-6DE766F10877}"/>
              </a:ext>
            </a:extLst>
          </p:cNvPr>
          <p:cNvSpPr txBox="1"/>
          <p:nvPr/>
        </p:nvSpPr>
        <p:spPr>
          <a:xfrm>
            <a:off x="4822730" y="3423855"/>
            <a:ext cx="26642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Basis rotation &amp; measurement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DB3E30-039D-5092-82EA-404B8461B25B}"/>
              </a:ext>
            </a:extLst>
          </p:cNvPr>
          <p:cNvSpPr txBox="1"/>
          <p:nvPr/>
        </p:nvSpPr>
        <p:spPr>
          <a:xfrm>
            <a:off x="3131840" y="4336816"/>
            <a:ext cx="26642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Observable Computation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8EFFEE-7921-2766-1475-38C61E3AD1CE}"/>
              </a:ext>
            </a:extLst>
          </p:cNvPr>
          <p:cNvSpPr txBox="1"/>
          <p:nvPr/>
        </p:nvSpPr>
        <p:spPr>
          <a:xfrm>
            <a:off x="6479704" y="4403308"/>
            <a:ext cx="2664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Parameters update</a:t>
            </a:r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5FF201C2-B15E-9ADD-96B4-8A83320BFB83}"/>
              </a:ext>
            </a:extLst>
          </p:cNvPr>
          <p:cNvSpPr/>
          <p:nvPr/>
        </p:nvSpPr>
        <p:spPr>
          <a:xfrm>
            <a:off x="4321270" y="3463634"/>
            <a:ext cx="648072" cy="566772"/>
          </a:xfrm>
          <a:prstGeom prst="rightArrow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454F3A20-51BB-0395-6298-72621096893E}"/>
              </a:ext>
            </a:extLst>
          </p:cNvPr>
          <p:cNvSpPr/>
          <p:nvPr/>
        </p:nvSpPr>
        <p:spPr>
          <a:xfrm>
            <a:off x="7664450" y="3471850"/>
            <a:ext cx="648072" cy="566772"/>
          </a:xfrm>
          <a:prstGeom prst="rightArrow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55BBE53A-22E3-3DBF-DC5F-FEDCE9C646DC}"/>
              </a:ext>
            </a:extLst>
          </p:cNvPr>
          <p:cNvSpPr/>
          <p:nvPr/>
        </p:nvSpPr>
        <p:spPr>
          <a:xfrm>
            <a:off x="5775029" y="4375339"/>
            <a:ext cx="648072" cy="566772"/>
          </a:xfrm>
          <a:prstGeom prst="rightArrow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A4A70252-91E9-AFB2-F3BA-6D20148BA522}"/>
              </a:ext>
            </a:extLst>
          </p:cNvPr>
          <p:cNvCxnSpPr>
            <a:cxnSpLocks/>
          </p:cNvCxnSpPr>
          <p:nvPr/>
        </p:nvCxnSpPr>
        <p:spPr>
          <a:xfrm>
            <a:off x="1619672" y="636826"/>
            <a:ext cx="752432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C0A1F349-3BD1-24D7-7A83-BDE8750B52AB}"/>
              </a:ext>
            </a:extLst>
          </p:cNvPr>
          <p:cNvCxnSpPr>
            <a:cxnSpLocks/>
          </p:cNvCxnSpPr>
          <p:nvPr/>
        </p:nvCxnSpPr>
        <p:spPr>
          <a:xfrm>
            <a:off x="1656974" y="3003798"/>
            <a:ext cx="752432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C4282A63-285A-7637-26FC-C70A0698F375}"/>
              </a:ext>
            </a:extLst>
          </p:cNvPr>
          <p:cNvCxnSpPr>
            <a:cxnSpLocks/>
          </p:cNvCxnSpPr>
          <p:nvPr/>
        </p:nvCxnSpPr>
        <p:spPr>
          <a:xfrm>
            <a:off x="1656974" y="3435846"/>
            <a:ext cx="752432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DED1D53-3E39-FC95-1B92-8C10B69CE2F0}"/>
              </a:ext>
            </a:extLst>
          </p:cNvPr>
          <p:cNvSpPr/>
          <p:nvPr/>
        </p:nvSpPr>
        <p:spPr>
          <a:xfrm>
            <a:off x="4932040" y="915566"/>
            <a:ext cx="3528392" cy="391011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15893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8D14D1D-6CFE-C56F-207F-04A2E883605F}"/>
              </a:ext>
            </a:extLst>
          </p:cNvPr>
          <p:cNvSpPr txBox="1"/>
          <p:nvPr/>
        </p:nvSpPr>
        <p:spPr>
          <a:xfrm>
            <a:off x="5004048" y="915566"/>
            <a:ext cx="3384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 Hamiltonian representation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4EF76C0-B7D0-C9B3-5D34-BC42E2D9DF37}"/>
              </a:ext>
            </a:extLst>
          </p:cNvPr>
          <p:cNvSpPr txBox="1"/>
          <p:nvPr/>
        </p:nvSpPr>
        <p:spPr>
          <a:xfrm>
            <a:off x="5004048" y="1347614"/>
            <a:ext cx="3384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 Encoding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4429C1-9C61-87A3-65A7-9E895AC88063}"/>
              </a:ext>
            </a:extLst>
          </p:cNvPr>
          <p:cNvSpPr txBox="1"/>
          <p:nvPr/>
        </p:nvSpPr>
        <p:spPr>
          <a:xfrm>
            <a:off x="5004048" y="1851670"/>
            <a:ext cx="3384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Grouping &amp; measurement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DD8ACB-6032-D074-7509-0705E8352464}"/>
              </a:ext>
            </a:extLst>
          </p:cNvPr>
          <p:cNvSpPr txBox="1"/>
          <p:nvPr/>
        </p:nvSpPr>
        <p:spPr>
          <a:xfrm>
            <a:off x="5004048" y="2355726"/>
            <a:ext cx="3384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4. State initialization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106CF1B-5D11-E069-DE7F-A6A4007079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14" t="25000" r="86261" b="32692"/>
          <a:stretch/>
        </p:blipFill>
        <p:spPr>
          <a:xfrm>
            <a:off x="2843808" y="705849"/>
            <a:ext cx="1040963" cy="20819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5DE490-C57A-5F0E-C5C8-488695B9532A}"/>
              </a:ext>
            </a:extLst>
          </p:cNvPr>
          <p:cNvSpPr txBox="1"/>
          <p:nvPr/>
        </p:nvSpPr>
        <p:spPr>
          <a:xfrm>
            <a:off x="1691680" y="267494"/>
            <a:ext cx="5832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(1) Pre-Processing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BD4960-02AD-D700-32A3-2F0DA818FDC9}"/>
              </a:ext>
            </a:extLst>
          </p:cNvPr>
          <p:cNvSpPr txBox="1"/>
          <p:nvPr/>
        </p:nvSpPr>
        <p:spPr>
          <a:xfrm>
            <a:off x="1691680" y="3003798"/>
            <a:ext cx="5832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(2) VQE-loop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0884A4-D759-D7EB-3224-9093E85E8601}"/>
              </a:ext>
            </a:extLst>
          </p:cNvPr>
          <p:cNvSpPr txBox="1"/>
          <p:nvPr/>
        </p:nvSpPr>
        <p:spPr>
          <a:xfrm>
            <a:off x="1656974" y="3435846"/>
            <a:ext cx="26642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Ansatz &amp; Trial state </a:t>
            </a:r>
          </a:p>
          <a:p>
            <a:pPr algn="ctr"/>
            <a:r>
              <a:rPr lang="en-US" altLang="ko-KR" dirty="0"/>
              <a:t>preparation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3C26BF-6582-2562-5014-6DE766F10877}"/>
              </a:ext>
            </a:extLst>
          </p:cNvPr>
          <p:cNvSpPr txBox="1"/>
          <p:nvPr/>
        </p:nvSpPr>
        <p:spPr>
          <a:xfrm>
            <a:off x="4822730" y="3423855"/>
            <a:ext cx="26642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Basis rotation &amp; measurement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DB3E30-039D-5092-82EA-404B8461B25B}"/>
              </a:ext>
            </a:extLst>
          </p:cNvPr>
          <p:cNvSpPr txBox="1"/>
          <p:nvPr/>
        </p:nvSpPr>
        <p:spPr>
          <a:xfrm>
            <a:off x="3131840" y="4336816"/>
            <a:ext cx="26642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Observable Computation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8EFFEE-7921-2766-1475-38C61E3AD1CE}"/>
              </a:ext>
            </a:extLst>
          </p:cNvPr>
          <p:cNvSpPr txBox="1"/>
          <p:nvPr/>
        </p:nvSpPr>
        <p:spPr>
          <a:xfrm>
            <a:off x="6479704" y="4403308"/>
            <a:ext cx="2664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Parameters update</a:t>
            </a:r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5FF201C2-B15E-9ADD-96B4-8A83320BFB83}"/>
              </a:ext>
            </a:extLst>
          </p:cNvPr>
          <p:cNvSpPr/>
          <p:nvPr/>
        </p:nvSpPr>
        <p:spPr>
          <a:xfrm>
            <a:off x="4321270" y="3463634"/>
            <a:ext cx="648072" cy="566772"/>
          </a:xfrm>
          <a:prstGeom prst="rightArrow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454F3A20-51BB-0395-6298-72621096893E}"/>
              </a:ext>
            </a:extLst>
          </p:cNvPr>
          <p:cNvSpPr/>
          <p:nvPr/>
        </p:nvSpPr>
        <p:spPr>
          <a:xfrm>
            <a:off x="7664450" y="3471850"/>
            <a:ext cx="648072" cy="566772"/>
          </a:xfrm>
          <a:prstGeom prst="rightArrow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55BBE53A-22E3-3DBF-DC5F-FEDCE9C646DC}"/>
              </a:ext>
            </a:extLst>
          </p:cNvPr>
          <p:cNvSpPr/>
          <p:nvPr/>
        </p:nvSpPr>
        <p:spPr>
          <a:xfrm>
            <a:off x="5775029" y="4375339"/>
            <a:ext cx="648072" cy="566772"/>
          </a:xfrm>
          <a:prstGeom prst="rightArrow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A4A70252-91E9-AFB2-F3BA-6D20148BA522}"/>
              </a:ext>
            </a:extLst>
          </p:cNvPr>
          <p:cNvCxnSpPr>
            <a:cxnSpLocks/>
          </p:cNvCxnSpPr>
          <p:nvPr/>
        </p:nvCxnSpPr>
        <p:spPr>
          <a:xfrm>
            <a:off x="1619672" y="636826"/>
            <a:ext cx="752432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C0A1F349-3BD1-24D7-7A83-BDE8750B52AB}"/>
              </a:ext>
            </a:extLst>
          </p:cNvPr>
          <p:cNvCxnSpPr>
            <a:cxnSpLocks/>
          </p:cNvCxnSpPr>
          <p:nvPr/>
        </p:nvCxnSpPr>
        <p:spPr>
          <a:xfrm>
            <a:off x="1656974" y="3003798"/>
            <a:ext cx="752432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C4282A63-285A-7637-26FC-C70A0698F375}"/>
              </a:ext>
            </a:extLst>
          </p:cNvPr>
          <p:cNvCxnSpPr>
            <a:cxnSpLocks/>
          </p:cNvCxnSpPr>
          <p:nvPr/>
        </p:nvCxnSpPr>
        <p:spPr>
          <a:xfrm>
            <a:off x="1656974" y="3435846"/>
            <a:ext cx="752432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DED1D53-3E39-FC95-1B92-8C10B69CE2F0}"/>
              </a:ext>
            </a:extLst>
          </p:cNvPr>
          <p:cNvSpPr/>
          <p:nvPr/>
        </p:nvSpPr>
        <p:spPr>
          <a:xfrm>
            <a:off x="4932040" y="1359231"/>
            <a:ext cx="3528392" cy="391011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90364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89F73430-9D9F-E097-CF38-299098737188}"/>
              </a:ext>
            </a:extLst>
          </p:cNvPr>
          <p:cNvSpPr txBox="1">
            <a:spLocks/>
          </p:cNvSpPr>
          <p:nvPr/>
        </p:nvSpPr>
        <p:spPr>
          <a:xfrm>
            <a:off x="1763688" y="195486"/>
            <a:ext cx="6588224" cy="576064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dirty="0">
                <a:cs typeface="Arial" pitchFamily="34" charset="0"/>
              </a:rPr>
              <a:t>Fermion to qubit mapping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표 2">
                <a:extLst>
                  <a:ext uri="{FF2B5EF4-FFF2-40B4-BE49-F238E27FC236}">
                    <a16:creationId xmlns:a16="http://schemas.microsoft.com/office/drawing/2014/main" id="{870A42B5-078A-BC71-F576-249FC91FF9C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95510555"/>
                  </p:ext>
                </p:extLst>
              </p:nvPr>
            </p:nvGraphicFramePr>
            <p:xfrm>
              <a:off x="1619672" y="1203598"/>
              <a:ext cx="7308303" cy="3176841"/>
            </p:xfrm>
            <a:graphic>
              <a:graphicData uri="http://schemas.openxmlformats.org/drawingml/2006/table">
                <a:tbl>
                  <a:tblPr firstRow="1" bandRow="1">
                    <a:tableStyleId>{D7AC3CCA-C797-4891-BE02-D94E43425B78}</a:tableStyleId>
                  </a:tblPr>
                  <a:tblGrid>
                    <a:gridCol w="1656184">
                      <a:extLst>
                        <a:ext uri="{9D8B030D-6E8A-4147-A177-3AD203B41FA5}">
                          <a16:colId xmlns:a16="http://schemas.microsoft.com/office/drawing/2014/main" val="1329190732"/>
                        </a:ext>
                      </a:extLst>
                    </a:gridCol>
                    <a:gridCol w="1512168">
                      <a:extLst>
                        <a:ext uri="{9D8B030D-6E8A-4147-A177-3AD203B41FA5}">
                          <a16:colId xmlns:a16="http://schemas.microsoft.com/office/drawing/2014/main" val="2861007133"/>
                        </a:ext>
                      </a:extLst>
                    </a:gridCol>
                    <a:gridCol w="4139951">
                      <a:extLst>
                        <a:ext uri="{9D8B030D-6E8A-4147-A177-3AD203B41FA5}">
                          <a16:colId xmlns:a16="http://schemas.microsoft.com/office/drawing/2014/main" val="626768418"/>
                        </a:ext>
                      </a:extLst>
                    </a:gridCol>
                  </a:tblGrid>
                  <a:tr h="504056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Method</a:t>
                          </a:r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Pauli Weight</a:t>
                          </a:r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Comments</a:t>
                          </a:r>
                          <a:endParaRPr lang="ko-KR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26910602"/>
                      </a:ext>
                    </a:extLst>
                  </a:tr>
                  <a:tr h="845587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600" dirty="0"/>
                            <a:t>Jordan-Wigner</a:t>
                          </a:r>
                          <a:endParaRPr lang="ko-KR" alt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ko-KR" alt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Orbital occupation </a:t>
                          </a:r>
                          <a:r>
                            <a:rPr lang="en-US" altLang="ko-KR" sz="1400" dirty="0">
                              <a:sym typeface="Wingdings" panose="05000000000000000000" pitchFamily="2" charset="2"/>
                            </a:rPr>
                            <a:t> Qubits</a:t>
                          </a:r>
                          <a:endParaRPr lang="ko-KR" altLang="en-US" sz="1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036712113"/>
                      </a:ext>
                    </a:extLst>
                  </a:tr>
                  <a:tr h="845587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600" dirty="0"/>
                            <a:t>Parity</a:t>
                          </a:r>
                          <a:endParaRPr lang="ko-KR" alt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ko-KR" alt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Orbital parity </a:t>
                          </a:r>
                          <a:r>
                            <a:rPr lang="en-US" altLang="ko-KR" sz="1400" dirty="0">
                              <a:sym typeface="Wingdings" panose="05000000000000000000" pitchFamily="2" charset="2"/>
                            </a:rPr>
                            <a:t> Qubits</a:t>
                          </a:r>
                          <a:endParaRPr lang="ko-KR" altLang="en-US" sz="1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693694317"/>
                      </a:ext>
                    </a:extLst>
                  </a:tr>
                  <a:tr h="845587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600" dirty="0" err="1"/>
                            <a:t>Bravi-Kitaev</a:t>
                          </a:r>
                          <a:endParaRPr lang="ko-KR" alt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func>
                                  <m:funcPr>
                                    <m:ctrlPr>
                                      <a:rPr lang="en-US" altLang="ko-KR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sSub>
                                      <m:sSubPr>
                                        <m:ctrlPr>
                                          <a:rPr lang="en-US" altLang="ko-KR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ko-KR" sz="1600" b="0" i="0" smtClean="0">
                                            <a:latin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e>
                                      <m:sub>
                                        <m:r>
                                          <a:rPr lang="en-US" altLang="ko-KR" sz="16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fName>
                                  <m:e>
                                    <m:r>
                                      <a:rPr lang="en-US" altLang="ko-KR" sz="16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func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ko-KR" alt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Mixed version of Jordan-Wigner &amp; </a:t>
                          </a:r>
                          <a:r>
                            <a:rPr lang="en-US" altLang="ko-KR" sz="1400" dirty="0" err="1"/>
                            <a:t>Pairty</a:t>
                          </a:r>
                          <a:endParaRPr lang="ko-KR" altLang="en-US" sz="1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5322164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표 2">
                <a:extLst>
                  <a:ext uri="{FF2B5EF4-FFF2-40B4-BE49-F238E27FC236}">
                    <a16:creationId xmlns:a16="http://schemas.microsoft.com/office/drawing/2014/main" id="{870A42B5-078A-BC71-F576-249FC91FF9C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95510555"/>
                  </p:ext>
                </p:extLst>
              </p:nvPr>
            </p:nvGraphicFramePr>
            <p:xfrm>
              <a:off x="1619672" y="1203598"/>
              <a:ext cx="7308303" cy="3176841"/>
            </p:xfrm>
            <a:graphic>
              <a:graphicData uri="http://schemas.openxmlformats.org/drawingml/2006/table">
                <a:tbl>
                  <a:tblPr firstRow="1" bandRow="1">
                    <a:tableStyleId>{D7AC3CCA-C797-4891-BE02-D94E43425B78}</a:tableStyleId>
                  </a:tblPr>
                  <a:tblGrid>
                    <a:gridCol w="1656184">
                      <a:extLst>
                        <a:ext uri="{9D8B030D-6E8A-4147-A177-3AD203B41FA5}">
                          <a16:colId xmlns:a16="http://schemas.microsoft.com/office/drawing/2014/main" val="1329190732"/>
                        </a:ext>
                      </a:extLst>
                    </a:gridCol>
                    <a:gridCol w="1512168">
                      <a:extLst>
                        <a:ext uri="{9D8B030D-6E8A-4147-A177-3AD203B41FA5}">
                          <a16:colId xmlns:a16="http://schemas.microsoft.com/office/drawing/2014/main" val="2861007133"/>
                        </a:ext>
                      </a:extLst>
                    </a:gridCol>
                    <a:gridCol w="4139951">
                      <a:extLst>
                        <a:ext uri="{9D8B030D-6E8A-4147-A177-3AD203B41FA5}">
                          <a16:colId xmlns:a16="http://schemas.microsoft.com/office/drawing/2014/main" val="626768418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Method</a:t>
                          </a:r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Pauli Weight</a:t>
                          </a:r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Comments</a:t>
                          </a:r>
                          <a:endParaRPr lang="ko-KR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26910602"/>
                      </a:ext>
                    </a:extLst>
                  </a:tr>
                  <a:tr h="845587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600" dirty="0"/>
                            <a:t>Jordan-Wigner</a:t>
                          </a:r>
                          <a:endParaRPr lang="ko-KR" alt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10081" t="-79137" r="-275000" b="-2014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Orbital occupation </a:t>
                          </a:r>
                          <a:r>
                            <a:rPr lang="en-US" altLang="ko-KR" sz="1400" dirty="0">
                              <a:sym typeface="Wingdings" panose="05000000000000000000" pitchFamily="2" charset="2"/>
                            </a:rPr>
                            <a:t> Qubits</a:t>
                          </a:r>
                          <a:endParaRPr lang="ko-KR" altLang="en-US" sz="1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036712113"/>
                      </a:ext>
                    </a:extLst>
                  </a:tr>
                  <a:tr h="845587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600" dirty="0"/>
                            <a:t>Parity</a:t>
                          </a:r>
                          <a:endParaRPr lang="ko-KR" alt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10081" t="-179137" r="-275000" b="-1014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Orbital parity </a:t>
                          </a:r>
                          <a:r>
                            <a:rPr lang="en-US" altLang="ko-KR" sz="1400" dirty="0">
                              <a:sym typeface="Wingdings" panose="05000000000000000000" pitchFamily="2" charset="2"/>
                            </a:rPr>
                            <a:t> Qubits</a:t>
                          </a:r>
                          <a:endParaRPr lang="ko-KR" altLang="en-US" sz="1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693694317"/>
                      </a:ext>
                    </a:extLst>
                  </a:tr>
                  <a:tr h="845587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600" dirty="0" err="1"/>
                            <a:t>Bravi-Kitaev</a:t>
                          </a:r>
                          <a:endParaRPr lang="ko-KR" alt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10081" t="-279137" r="-275000" b="-14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Mixed version of Jordan-Wigner &amp; </a:t>
                          </a:r>
                          <a:r>
                            <a:rPr lang="en-US" altLang="ko-KR" sz="1400" dirty="0" err="1"/>
                            <a:t>Pairty</a:t>
                          </a:r>
                          <a:endParaRPr lang="ko-KR" altLang="en-US" sz="1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5322164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6765189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6008046-B12F-1AC3-5148-2947B51203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3844" y="843558"/>
            <a:ext cx="5955358" cy="2779861"/>
          </a:xfrm>
          <a:prstGeom prst="rect">
            <a:avLst/>
          </a:prstGeom>
        </p:spPr>
      </p:pic>
      <p:sp>
        <p:nvSpPr>
          <p:cNvPr id="4" name="Title 2">
            <a:extLst>
              <a:ext uri="{FF2B5EF4-FFF2-40B4-BE49-F238E27FC236}">
                <a16:creationId xmlns:a16="http://schemas.microsoft.com/office/drawing/2014/main" id="{DFA1663B-E76D-6478-A898-AAB9B145D724}"/>
              </a:ext>
            </a:extLst>
          </p:cNvPr>
          <p:cNvSpPr txBox="1">
            <a:spLocks/>
          </p:cNvSpPr>
          <p:nvPr/>
        </p:nvSpPr>
        <p:spPr>
          <a:xfrm>
            <a:off x="1763688" y="195486"/>
            <a:ext cx="6588224" cy="576064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dirty="0">
                <a:cs typeface="Arial" pitchFamily="34" charset="0"/>
              </a:rPr>
              <a:t>Jordan-Wigner Mapping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E012F5B-2880-AE7A-BD9D-7CF33D11E712}"/>
              </a:ext>
            </a:extLst>
          </p:cNvPr>
          <p:cNvSpPr txBox="1"/>
          <p:nvPr/>
        </p:nvSpPr>
        <p:spPr>
          <a:xfrm>
            <a:off x="3059832" y="3723878"/>
            <a:ext cx="4968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Occupation of spin orbital </a:t>
            </a:r>
            <a:r>
              <a:rPr lang="en-US" altLang="ko-KR" dirty="0">
                <a:sym typeface="Wingdings" panose="05000000000000000000" pitchFamily="2" charset="2"/>
              </a:rPr>
              <a:t> each qubit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E3B6C1-9A3A-AB41-5E92-5E6DE416B037}"/>
              </a:ext>
            </a:extLst>
          </p:cNvPr>
          <p:cNvSpPr txBox="1"/>
          <p:nvPr/>
        </p:nvSpPr>
        <p:spPr>
          <a:xfrm>
            <a:off x="2051720" y="4299942"/>
            <a:ext cx="67687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Fermionic creation and </a:t>
            </a:r>
            <a:r>
              <a:rPr lang="en-US" altLang="ko-KR" dirty="0" err="1"/>
              <a:t>annhilation</a:t>
            </a:r>
            <a:r>
              <a:rPr lang="en-US" altLang="ko-KR" dirty="0"/>
              <a:t> </a:t>
            </a:r>
            <a:r>
              <a:rPr lang="en-US" altLang="ko-KR" dirty="0">
                <a:sym typeface="Wingdings" panose="05000000000000000000" pitchFamily="2" charset="2"/>
              </a:rPr>
              <a:t> tensor product of </a:t>
            </a:r>
            <a:r>
              <a:rPr lang="en-US" altLang="ko-KR" dirty="0" err="1">
                <a:sym typeface="Wingdings" panose="05000000000000000000" pitchFamily="2" charset="2"/>
              </a:rPr>
              <a:t>pauli</a:t>
            </a:r>
            <a:r>
              <a:rPr lang="en-US" altLang="ko-KR" dirty="0">
                <a:sym typeface="Wingdings" panose="05000000000000000000" pitchFamily="2" charset="2"/>
              </a:rPr>
              <a:t> operations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831064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64C84EF5-1EE0-E820-DF3A-3E4B15C07164}"/>
              </a:ext>
            </a:extLst>
          </p:cNvPr>
          <p:cNvSpPr txBox="1">
            <a:spLocks/>
          </p:cNvSpPr>
          <p:nvPr/>
        </p:nvSpPr>
        <p:spPr>
          <a:xfrm>
            <a:off x="1763688" y="195486"/>
            <a:ext cx="6588224" cy="576064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dirty="0">
                <a:cs typeface="Arial" pitchFamily="34" charset="0"/>
              </a:rPr>
              <a:t>Example: Creation on k-</a:t>
            </a:r>
            <a:r>
              <a:rPr lang="en-US" sz="2800" dirty="0" err="1">
                <a:cs typeface="Arial" pitchFamily="34" charset="0"/>
              </a:rPr>
              <a:t>th</a:t>
            </a:r>
            <a:r>
              <a:rPr lang="en-US" sz="2800" dirty="0">
                <a:cs typeface="Arial" pitchFamily="34" charset="0"/>
              </a:rPr>
              <a:t> orbital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D69732E-5FE7-49B2-5131-05AC739F1DE2}"/>
                  </a:ext>
                </a:extLst>
              </p:cNvPr>
              <p:cNvSpPr txBox="1"/>
              <p:nvPr/>
            </p:nvSpPr>
            <p:spPr>
              <a:xfrm>
                <a:off x="2051720" y="915566"/>
                <a:ext cx="3731085" cy="3277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†</m:t>
                          </m:r>
                        </m:sup>
                      </m:sSubSup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𝑐𝑟𝑒𝑎𝑡𝑖𝑜𝑛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𝑜𝑝𝑒𝑟𝑎𝑡𝑜𝑟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𝑜𝑛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𝑡h</m:t>
                          </m:r>
                        </m:sup>
                      </m:sSup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𝑜𝑟𝑏𝑖𝑡𝑎𝑙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D69732E-5FE7-49B2-5131-05AC739F1D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1720" y="915566"/>
                <a:ext cx="3731085" cy="327718"/>
              </a:xfrm>
              <a:prstGeom prst="rect">
                <a:avLst/>
              </a:prstGeom>
              <a:blipFill>
                <a:blip r:embed="rId2"/>
                <a:stretch>
                  <a:fillRect l="-490" t="-7407" r="-1144" b="-2407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화살표: 위쪽/아래쪽 3">
            <a:extLst>
              <a:ext uri="{FF2B5EF4-FFF2-40B4-BE49-F238E27FC236}">
                <a16:creationId xmlns:a16="http://schemas.microsoft.com/office/drawing/2014/main" id="{2ADF265C-098E-D1B7-4835-5284AA403794}"/>
              </a:ext>
            </a:extLst>
          </p:cNvPr>
          <p:cNvSpPr/>
          <p:nvPr/>
        </p:nvSpPr>
        <p:spPr>
          <a:xfrm>
            <a:off x="3131840" y="1347614"/>
            <a:ext cx="576064" cy="1224136"/>
          </a:xfrm>
          <a:prstGeom prst="upDown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6297847-CDC7-0411-80EF-FDC3F64A494B}"/>
                  </a:ext>
                </a:extLst>
              </p:cNvPr>
              <p:cNvSpPr txBox="1"/>
              <p:nvPr/>
            </p:nvSpPr>
            <p:spPr>
              <a:xfrm>
                <a:off x="3904578" y="1635646"/>
                <a:ext cx="4032448" cy="5626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/>
                  <a:t>   Transforming into qubit creation op,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†</m:t>
                        </m:r>
                      </m:sup>
                    </m:sSubSup>
                  </m:oMath>
                </a14:m>
                <a:endParaRPr lang="en-US" altLang="ko-KR" sz="1400" dirty="0"/>
              </a:p>
              <a:p>
                <a:r>
                  <a:rPr lang="en-US" altLang="ko-KR" sz="1400" dirty="0"/>
                  <a:t>+ anti-commutation related parity</a:t>
                </a:r>
                <a:endParaRPr lang="ko-KR" altLang="en-US" sz="1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6297847-CDC7-0411-80EF-FDC3F64A49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4578" y="1635646"/>
                <a:ext cx="4032448" cy="562655"/>
              </a:xfrm>
              <a:prstGeom prst="rect">
                <a:avLst/>
              </a:prstGeom>
              <a:blipFill>
                <a:blip r:embed="rId3"/>
                <a:stretch>
                  <a:fillRect l="-454" b="-967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3C2F049-86E2-E7E3-C4D3-17946F36B247}"/>
                  </a:ext>
                </a:extLst>
              </p:cNvPr>
              <p:cNvSpPr txBox="1"/>
              <p:nvPr/>
            </p:nvSpPr>
            <p:spPr>
              <a:xfrm>
                <a:off x="1835696" y="2800253"/>
                <a:ext cx="5267276" cy="3277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⊗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⊗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⊗⋯⊗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⊗</m:t>
                      </m:r>
                      <m:sSubSup>
                        <m:sSub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†</m:t>
                          </m:r>
                        </m:sup>
                      </m:sSubSup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⊗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⊗⋯⊗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3C2F049-86E2-E7E3-C4D3-17946F36B2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5696" y="2800253"/>
                <a:ext cx="5267276" cy="327718"/>
              </a:xfrm>
              <a:prstGeom prst="rect">
                <a:avLst/>
              </a:prstGeom>
              <a:blipFill>
                <a:blip r:embed="rId4"/>
                <a:stretch>
                  <a:fillRect t="-1852" b="-1851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BA08881-6681-9953-8328-EF0C235182AE}"/>
                  </a:ext>
                </a:extLst>
              </p:cNvPr>
              <p:cNvSpPr txBox="1"/>
              <p:nvPr/>
            </p:nvSpPr>
            <p:spPr>
              <a:xfrm>
                <a:off x="1835696" y="3470621"/>
                <a:ext cx="6437340" cy="5186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⊗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⊗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⊗⋯⊗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⊗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⊗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⊗⋯⊗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BA08881-6681-9953-8328-EF0C235182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5696" y="3470621"/>
                <a:ext cx="6437340" cy="51860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C9533AE-79C0-4F8F-2AF5-F48D83143D15}"/>
                  </a:ext>
                </a:extLst>
              </p:cNvPr>
              <p:cNvSpPr txBox="1"/>
              <p:nvPr/>
            </p:nvSpPr>
            <p:spPr>
              <a:xfrm>
                <a:off x="3941194" y="4546440"/>
                <a:ext cx="242284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ko-KR" dirty="0"/>
                  <a:t>Time complexity: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C9533AE-79C0-4F8F-2AF5-F48D83143D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1194" y="4546440"/>
                <a:ext cx="2422843" cy="276999"/>
              </a:xfrm>
              <a:prstGeom prst="rect">
                <a:avLst/>
              </a:prstGeom>
              <a:blipFill>
                <a:blip r:embed="rId6"/>
                <a:stretch>
                  <a:fillRect l="-6045" t="-28889" r="-3778" b="-511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296117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4F6A310-229A-D18B-C7A2-D8EB582EF7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680" y="843558"/>
            <a:ext cx="7308304" cy="3163452"/>
          </a:xfrm>
          <a:prstGeom prst="rect">
            <a:avLst/>
          </a:prstGeom>
        </p:spPr>
      </p:pic>
      <p:sp>
        <p:nvSpPr>
          <p:cNvPr id="4" name="Title 2">
            <a:extLst>
              <a:ext uri="{FF2B5EF4-FFF2-40B4-BE49-F238E27FC236}">
                <a16:creationId xmlns:a16="http://schemas.microsoft.com/office/drawing/2014/main" id="{066A6C06-8492-EABD-7580-32D0DB3B7CFF}"/>
              </a:ext>
            </a:extLst>
          </p:cNvPr>
          <p:cNvSpPr txBox="1">
            <a:spLocks/>
          </p:cNvSpPr>
          <p:nvPr/>
        </p:nvSpPr>
        <p:spPr>
          <a:xfrm>
            <a:off x="1763688" y="195486"/>
            <a:ext cx="6588224" cy="576064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dirty="0">
                <a:cs typeface="Arial" pitchFamily="34" charset="0"/>
              </a:rPr>
              <a:t>Parity Mapping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1852B9-8E36-1BBE-E8EE-5C112F9A5BD5}"/>
              </a:ext>
            </a:extLst>
          </p:cNvPr>
          <p:cNvSpPr txBox="1"/>
          <p:nvPr/>
        </p:nvSpPr>
        <p:spPr>
          <a:xfrm>
            <a:off x="4550436" y="4115276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Parity </a:t>
            </a:r>
            <a:r>
              <a:rPr lang="en-US" altLang="ko-KR" dirty="0">
                <a:sym typeface="Wingdings" panose="05000000000000000000" pitchFamily="2" charset="2"/>
              </a:rPr>
              <a:t> Weight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8AD99BB-3F7B-B41D-137B-9DEC57289473}"/>
                  </a:ext>
                </a:extLst>
              </p:cNvPr>
              <p:cNvSpPr txBox="1"/>
              <p:nvPr/>
            </p:nvSpPr>
            <p:spPr>
              <a:xfrm>
                <a:off x="4211960" y="4574755"/>
                <a:ext cx="242284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ko-KR" dirty="0"/>
                  <a:t>Time complexity: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8AD99BB-3F7B-B41D-137B-9DEC572894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1960" y="4574755"/>
                <a:ext cx="2422843" cy="276999"/>
              </a:xfrm>
              <a:prstGeom prst="rect">
                <a:avLst/>
              </a:prstGeom>
              <a:blipFill>
                <a:blip r:embed="rId3"/>
                <a:stretch>
                  <a:fillRect l="-6045" t="-28261" r="-3778" b="-5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442882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6532BB63-0C99-FEFF-4C58-316FAAC759B9}"/>
              </a:ext>
            </a:extLst>
          </p:cNvPr>
          <p:cNvSpPr txBox="1">
            <a:spLocks/>
          </p:cNvSpPr>
          <p:nvPr/>
        </p:nvSpPr>
        <p:spPr>
          <a:xfrm>
            <a:off x="1763688" y="195486"/>
            <a:ext cx="6588224" cy="576064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dirty="0" err="1">
                <a:cs typeface="Arial" pitchFamily="34" charset="0"/>
              </a:rPr>
              <a:t>Bravi-Kitaev</a:t>
            </a:r>
            <a:r>
              <a:rPr lang="en-US" sz="3200" dirty="0">
                <a:cs typeface="Arial" pitchFamily="34" charset="0"/>
              </a:rPr>
              <a:t> Mapping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BC38A29-5503-9756-DF83-B0C074EA8E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680" y="841196"/>
            <a:ext cx="7073010" cy="4125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98506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8D14D1D-6CFE-C56F-207F-04A2E883605F}"/>
              </a:ext>
            </a:extLst>
          </p:cNvPr>
          <p:cNvSpPr txBox="1"/>
          <p:nvPr/>
        </p:nvSpPr>
        <p:spPr>
          <a:xfrm>
            <a:off x="5004048" y="915566"/>
            <a:ext cx="3384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 Hamiltonian representation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4EF76C0-B7D0-C9B3-5D34-BC42E2D9DF37}"/>
              </a:ext>
            </a:extLst>
          </p:cNvPr>
          <p:cNvSpPr txBox="1"/>
          <p:nvPr/>
        </p:nvSpPr>
        <p:spPr>
          <a:xfrm>
            <a:off x="5004048" y="1347614"/>
            <a:ext cx="3384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 Encoding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4429C1-9C61-87A3-65A7-9E895AC88063}"/>
              </a:ext>
            </a:extLst>
          </p:cNvPr>
          <p:cNvSpPr txBox="1"/>
          <p:nvPr/>
        </p:nvSpPr>
        <p:spPr>
          <a:xfrm>
            <a:off x="5004048" y="1851670"/>
            <a:ext cx="3384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Grouping &amp; measurement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DD8ACB-6032-D074-7509-0705E8352464}"/>
              </a:ext>
            </a:extLst>
          </p:cNvPr>
          <p:cNvSpPr txBox="1"/>
          <p:nvPr/>
        </p:nvSpPr>
        <p:spPr>
          <a:xfrm>
            <a:off x="5004048" y="2355726"/>
            <a:ext cx="3384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4. State initialization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106CF1B-5D11-E069-DE7F-A6A4007079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14" t="25000" r="86261" b="32692"/>
          <a:stretch/>
        </p:blipFill>
        <p:spPr>
          <a:xfrm>
            <a:off x="2843808" y="705849"/>
            <a:ext cx="1040963" cy="20819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5DE490-C57A-5F0E-C5C8-488695B9532A}"/>
              </a:ext>
            </a:extLst>
          </p:cNvPr>
          <p:cNvSpPr txBox="1"/>
          <p:nvPr/>
        </p:nvSpPr>
        <p:spPr>
          <a:xfrm>
            <a:off x="1691680" y="267494"/>
            <a:ext cx="5832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(1) Pre-Processing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BD4960-02AD-D700-32A3-2F0DA818FDC9}"/>
              </a:ext>
            </a:extLst>
          </p:cNvPr>
          <p:cNvSpPr txBox="1"/>
          <p:nvPr/>
        </p:nvSpPr>
        <p:spPr>
          <a:xfrm>
            <a:off x="1691680" y="3003798"/>
            <a:ext cx="5832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(2) VQE-loop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0884A4-D759-D7EB-3224-9093E85E8601}"/>
              </a:ext>
            </a:extLst>
          </p:cNvPr>
          <p:cNvSpPr txBox="1"/>
          <p:nvPr/>
        </p:nvSpPr>
        <p:spPr>
          <a:xfrm>
            <a:off x="1656974" y="3435846"/>
            <a:ext cx="26642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Ansatz &amp; Trial state </a:t>
            </a:r>
          </a:p>
          <a:p>
            <a:pPr algn="ctr"/>
            <a:r>
              <a:rPr lang="en-US" altLang="ko-KR" dirty="0"/>
              <a:t>preparation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3C26BF-6582-2562-5014-6DE766F10877}"/>
              </a:ext>
            </a:extLst>
          </p:cNvPr>
          <p:cNvSpPr txBox="1"/>
          <p:nvPr/>
        </p:nvSpPr>
        <p:spPr>
          <a:xfrm>
            <a:off x="4822730" y="3423855"/>
            <a:ext cx="26642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Basis rotation &amp; measurement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DB3E30-039D-5092-82EA-404B8461B25B}"/>
              </a:ext>
            </a:extLst>
          </p:cNvPr>
          <p:cNvSpPr txBox="1"/>
          <p:nvPr/>
        </p:nvSpPr>
        <p:spPr>
          <a:xfrm>
            <a:off x="3131840" y="4336816"/>
            <a:ext cx="26642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Observable Computation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8EFFEE-7921-2766-1475-38C61E3AD1CE}"/>
              </a:ext>
            </a:extLst>
          </p:cNvPr>
          <p:cNvSpPr txBox="1"/>
          <p:nvPr/>
        </p:nvSpPr>
        <p:spPr>
          <a:xfrm>
            <a:off x="6479704" y="4403308"/>
            <a:ext cx="2664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Parameters update</a:t>
            </a:r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5FF201C2-B15E-9ADD-96B4-8A83320BFB83}"/>
              </a:ext>
            </a:extLst>
          </p:cNvPr>
          <p:cNvSpPr/>
          <p:nvPr/>
        </p:nvSpPr>
        <p:spPr>
          <a:xfrm>
            <a:off x="4321270" y="3463634"/>
            <a:ext cx="648072" cy="566772"/>
          </a:xfrm>
          <a:prstGeom prst="rightArrow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454F3A20-51BB-0395-6298-72621096893E}"/>
              </a:ext>
            </a:extLst>
          </p:cNvPr>
          <p:cNvSpPr/>
          <p:nvPr/>
        </p:nvSpPr>
        <p:spPr>
          <a:xfrm>
            <a:off x="7664450" y="3471850"/>
            <a:ext cx="648072" cy="566772"/>
          </a:xfrm>
          <a:prstGeom prst="rightArrow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55BBE53A-22E3-3DBF-DC5F-FEDCE9C646DC}"/>
              </a:ext>
            </a:extLst>
          </p:cNvPr>
          <p:cNvSpPr/>
          <p:nvPr/>
        </p:nvSpPr>
        <p:spPr>
          <a:xfrm>
            <a:off x="5775029" y="4375339"/>
            <a:ext cx="648072" cy="566772"/>
          </a:xfrm>
          <a:prstGeom prst="rightArrow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A4A70252-91E9-AFB2-F3BA-6D20148BA522}"/>
              </a:ext>
            </a:extLst>
          </p:cNvPr>
          <p:cNvCxnSpPr>
            <a:cxnSpLocks/>
          </p:cNvCxnSpPr>
          <p:nvPr/>
        </p:nvCxnSpPr>
        <p:spPr>
          <a:xfrm>
            <a:off x="1619672" y="636826"/>
            <a:ext cx="752432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C0A1F349-3BD1-24D7-7A83-BDE8750B52AB}"/>
              </a:ext>
            </a:extLst>
          </p:cNvPr>
          <p:cNvCxnSpPr>
            <a:cxnSpLocks/>
          </p:cNvCxnSpPr>
          <p:nvPr/>
        </p:nvCxnSpPr>
        <p:spPr>
          <a:xfrm>
            <a:off x="1656974" y="3003798"/>
            <a:ext cx="752432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C4282A63-285A-7637-26FC-C70A0698F375}"/>
              </a:ext>
            </a:extLst>
          </p:cNvPr>
          <p:cNvCxnSpPr>
            <a:cxnSpLocks/>
          </p:cNvCxnSpPr>
          <p:nvPr/>
        </p:nvCxnSpPr>
        <p:spPr>
          <a:xfrm>
            <a:off x="1656974" y="3435846"/>
            <a:ext cx="752432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DED1D53-3E39-FC95-1B92-8C10B69CE2F0}"/>
              </a:ext>
            </a:extLst>
          </p:cNvPr>
          <p:cNvSpPr/>
          <p:nvPr/>
        </p:nvSpPr>
        <p:spPr>
          <a:xfrm>
            <a:off x="1907704" y="3506971"/>
            <a:ext cx="2160240" cy="575203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23070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9F5D3673-E2D4-581B-6162-E6F150286280}"/>
              </a:ext>
            </a:extLst>
          </p:cNvPr>
          <p:cNvSpPr txBox="1">
            <a:spLocks/>
          </p:cNvSpPr>
          <p:nvPr/>
        </p:nvSpPr>
        <p:spPr>
          <a:xfrm>
            <a:off x="1763688" y="195486"/>
            <a:ext cx="6588224" cy="576064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dirty="0">
                <a:cs typeface="Arial" pitchFamily="34" charset="0"/>
              </a:rPr>
              <a:t>Trial wavefunctions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2EFD27A-CCC9-CE01-FDE7-171800C1B8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3688" y="771550"/>
            <a:ext cx="7026191" cy="4227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46719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B5238B35-70EB-BCE7-C6D9-8724C51237DD}"/>
              </a:ext>
            </a:extLst>
          </p:cNvPr>
          <p:cNvSpPr txBox="1">
            <a:spLocks/>
          </p:cNvSpPr>
          <p:nvPr/>
        </p:nvSpPr>
        <p:spPr>
          <a:xfrm>
            <a:off x="1763688" y="195486"/>
            <a:ext cx="6588224" cy="576064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dirty="0">
                <a:cs typeface="Arial" pitchFamily="34" charset="0"/>
              </a:rPr>
              <a:t>Unitary Couple Cluster Ansatz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F9D785-78A0-57AB-71BE-8156DA70B71C}"/>
              </a:ext>
            </a:extLst>
          </p:cNvPr>
          <p:cNvSpPr txBox="1"/>
          <p:nvPr/>
        </p:nvSpPr>
        <p:spPr>
          <a:xfrm>
            <a:off x="1691680" y="1059582"/>
            <a:ext cx="70567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Coupled-Cluster: recovering a portion of electron correlation energy after applying </a:t>
            </a:r>
            <a:r>
              <a:rPr lang="en-US" altLang="ko-KR" dirty="0" err="1"/>
              <a:t>Hatree-Fock</a:t>
            </a:r>
            <a:r>
              <a:rPr lang="en-US" altLang="ko-KR" dirty="0"/>
              <a:t> Method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B1EA5B9-E3D5-265C-809A-90B06B9DF15E}"/>
                  </a:ext>
                </a:extLst>
              </p:cNvPr>
              <p:cNvSpPr txBox="1"/>
              <p:nvPr/>
            </p:nvSpPr>
            <p:spPr>
              <a:xfrm>
                <a:off x="2267744" y="2023990"/>
                <a:ext cx="3383426" cy="2844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𝐶𝑙𝑢𝑠𝑡𝑒𝑟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𝑜𝑝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: </m:t>
                      </m:r>
                      <m:acc>
                        <m:accPr>
                          <m:chr m:val="̂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acc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+⋯+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B1EA5B9-E3D5-265C-809A-90B06B9DF1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7744" y="2023990"/>
                <a:ext cx="3383426" cy="284437"/>
              </a:xfrm>
              <a:prstGeom prst="rect">
                <a:avLst/>
              </a:prstGeom>
              <a:blipFill>
                <a:blip r:embed="rId2"/>
                <a:stretch>
                  <a:fillRect l="-1261" t="-17021" r="-7027" b="-255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0E95F01-FF2A-3777-0672-D155A9696162}"/>
                  </a:ext>
                </a:extLst>
              </p:cNvPr>
              <p:cNvSpPr txBox="1"/>
              <p:nvPr/>
            </p:nvSpPr>
            <p:spPr>
              <a:xfrm>
                <a:off x="2267744" y="2498956"/>
                <a:ext cx="1586525" cy="6722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𝑖𝑎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  <m: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0E95F01-FF2A-3777-0672-D155A96961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7744" y="2498956"/>
                <a:ext cx="1586525" cy="67223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1A46C4E-1620-07C0-1484-A4AAA56D8E8F}"/>
                  </a:ext>
                </a:extLst>
              </p:cNvPr>
              <p:cNvSpPr txBox="1"/>
              <p:nvPr/>
            </p:nvSpPr>
            <p:spPr>
              <a:xfrm>
                <a:off x="2260747" y="3378229"/>
                <a:ext cx="2181238" cy="7035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𝑖𝑗𝑎𝑏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  <m: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𝑎𝑏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  <m: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  <m:sup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1A46C4E-1620-07C0-1484-A4AAA56D8E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0747" y="3378229"/>
                <a:ext cx="2181238" cy="70352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7E767BB-6104-1D39-605E-B40EDF6ADAA7}"/>
                  </a:ext>
                </a:extLst>
              </p:cNvPr>
              <p:cNvSpPr txBox="1"/>
              <p:nvPr/>
            </p:nvSpPr>
            <p:spPr>
              <a:xfrm>
                <a:off x="3275856" y="4443958"/>
                <a:ext cx="4190442" cy="3097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𝐶𝐶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𝑎𝑛𝑠𝑎𝑡𝑧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𝑤𝑎𝑣𝑒𝑓𝑢𝑛𝑐𝑡𝑖𝑜𝑛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: </m:t>
                      </m:r>
                      <m:d>
                        <m:dPr>
                          <m:begChr m:val="|"/>
                          <m:endChr m:val="⟩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acc>
                            <m:accPr>
                              <m:chr m:val="̂"/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acc>
                        </m:sup>
                      </m:sSup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𝐻𝐹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⟩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7E767BB-6104-1D39-605E-B40EDF6ADA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5856" y="4443958"/>
                <a:ext cx="4190442" cy="309765"/>
              </a:xfrm>
              <a:prstGeom prst="rect">
                <a:avLst/>
              </a:prstGeom>
              <a:blipFill>
                <a:blip r:embed="rId5"/>
                <a:stretch>
                  <a:fillRect l="-872" t="-15686" r="-1599" b="-3137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1CB744D7-CA73-F86A-E826-B6650F8342C3}"/>
              </a:ext>
            </a:extLst>
          </p:cNvPr>
          <p:cNvSpPr txBox="1"/>
          <p:nvPr/>
        </p:nvSpPr>
        <p:spPr>
          <a:xfrm>
            <a:off x="4067944" y="2571750"/>
            <a:ext cx="4536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ym typeface="Wingdings" panose="05000000000000000000" pitchFamily="2" charset="2"/>
              </a:rPr>
              <a:t> Single excitation operator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C3742D-58FF-4BBB-4250-8AAC66EAF417}"/>
              </a:ext>
            </a:extLst>
          </p:cNvPr>
          <p:cNvSpPr txBox="1"/>
          <p:nvPr/>
        </p:nvSpPr>
        <p:spPr>
          <a:xfrm>
            <a:off x="4499992" y="3579862"/>
            <a:ext cx="4536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ym typeface="Wingdings" panose="05000000000000000000" pitchFamily="2" charset="2"/>
              </a:rPr>
              <a:t> Double excitation operator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44150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4D7850A-6A9C-D238-64F6-2165473C8439}"/>
              </a:ext>
            </a:extLst>
          </p:cNvPr>
          <p:cNvSpPr txBox="1">
            <a:spLocks/>
          </p:cNvSpPr>
          <p:nvPr/>
        </p:nvSpPr>
        <p:spPr>
          <a:xfrm>
            <a:off x="1763688" y="267494"/>
            <a:ext cx="6588224" cy="576064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dirty="0">
                <a:cs typeface="Arial" pitchFamily="34" charset="0"/>
              </a:rPr>
              <a:t>Definitions of VQE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7AFAACF-72B3-9C3B-AE5C-C3C7330FC4D9}"/>
                  </a:ext>
                </a:extLst>
              </p:cNvPr>
              <p:cNvSpPr txBox="1"/>
              <p:nvPr/>
            </p:nvSpPr>
            <p:spPr>
              <a:xfrm>
                <a:off x="3007096" y="2400949"/>
                <a:ext cx="2356992" cy="6537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Ψ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∫</m:t>
                          </m:r>
                          <m:sSup>
                            <m:sSup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b="0" i="0" smtClean="0">
                                  <a:latin typeface="Cambria Math" panose="02040503050406030204" pitchFamily="18" charset="0"/>
                                </a:rPr>
                                <m:t>Ψ</m:t>
                              </m:r>
                            </m:e>
                            <m:sup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p>
                          <m:acc>
                            <m:accPr>
                              <m:chr m:val="̂"/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acc>
                          <m:r>
                            <m:rPr>
                              <m:sty m:val="p"/>
                            </m:rP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Ψ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∫</m:t>
                          </m:r>
                          <m:sSup>
                            <m:sSup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>
                                  <a:latin typeface="Cambria Math" panose="02040503050406030204" pitchFamily="18" charset="0"/>
                                </a:rPr>
                                <m:t>Ψ</m:t>
                              </m:r>
                            </m:e>
                            <m:sup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Ψ</m:t>
                          </m:r>
                          <m: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den>
                      </m:f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altLang="ko-KR" b="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7AFAACF-72B3-9C3B-AE5C-C3C7330FC4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7096" y="2400949"/>
                <a:ext cx="2356992" cy="65376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79D936A-EADC-309C-DC6E-9F1E941A1A08}"/>
                  </a:ext>
                </a:extLst>
              </p:cNvPr>
              <p:cNvSpPr txBox="1"/>
              <p:nvPr/>
            </p:nvSpPr>
            <p:spPr>
              <a:xfrm>
                <a:off x="5364088" y="2400949"/>
                <a:ext cx="2357761" cy="6113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𝑜𝑟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Ψ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⟨</m:t>
                          </m:r>
                          <m:r>
                            <m:rPr>
                              <m:sty m:val="p"/>
                            </m:rP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Ψ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acc>
                            <m:accPr>
                              <m:chr m:val="̂"/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acc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m:rPr>
                              <m:sty m:val="p"/>
                            </m:rP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Ψ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⟩</m:t>
                          </m:r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⟨</m:t>
                          </m:r>
                          <m:r>
                            <m:rPr>
                              <m:sty m:val="p"/>
                            </m:rP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Ψ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m:rPr>
                              <m:sty m:val="p"/>
                            </m:rP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Ψ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⟩</m:t>
                          </m:r>
                        </m:den>
                      </m:f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altLang="ko-KR" b="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79D936A-EADC-309C-DC6E-9F1E941A1A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4088" y="2400949"/>
                <a:ext cx="2357761" cy="61132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Donut 24">
            <a:extLst>
              <a:ext uri="{FF2B5EF4-FFF2-40B4-BE49-F238E27FC236}">
                <a16:creationId xmlns:a16="http://schemas.microsoft.com/office/drawing/2014/main" id="{AD8A35E7-B7EB-3ECD-065E-98F4D0537905}"/>
              </a:ext>
            </a:extLst>
          </p:cNvPr>
          <p:cNvSpPr/>
          <p:nvPr/>
        </p:nvSpPr>
        <p:spPr>
          <a:xfrm>
            <a:off x="2001246" y="3885807"/>
            <a:ext cx="433604" cy="437134"/>
          </a:xfrm>
          <a:custGeom>
            <a:avLst/>
            <a:gdLst/>
            <a:ahLst/>
            <a:cxnLst/>
            <a:rect l="l" t="t" r="r" b="b"/>
            <a:pathLst>
              <a:path w="3208412" h="3234532">
                <a:moveTo>
                  <a:pt x="1561445" y="1065858"/>
                </a:moveTo>
                <a:cubicBezTo>
                  <a:pt x="1654998" y="1065858"/>
                  <a:pt x="1743610" y="1087015"/>
                  <a:pt x="1821879" y="1126644"/>
                </a:cubicBezTo>
                <a:lnTo>
                  <a:pt x="1611352" y="1337172"/>
                </a:lnTo>
                <a:cubicBezTo>
                  <a:pt x="1595200" y="1333388"/>
                  <a:pt x="1578468" y="1332141"/>
                  <a:pt x="1561445" y="1332141"/>
                </a:cubicBezTo>
                <a:cubicBezTo>
                  <a:pt x="1373145" y="1332141"/>
                  <a:pt x="1220499" y="1484787"/>
                  <a:pt x="1220499" y="1673087"/>
                </a:cubicBezTo>
                <a:cubicBezTo>
                  <a:pt x="1220499" y="1861387"/>
                  <a:pt x="1373145" y="2014033"/>
                  <a:pt x="1561445" y="2014033"/>
                </a:cubicBezTo>
                <a:cubicBezTo>
                  <a:pt x="1749745" y="2014033"/>
                  <a:pt x="1902391" y="1861387"/>
                  <a:pt x="1902391" y="1673087"/>
                </a:cubicBezTo>
                <a:cubicBezTo>
                  <a:pt x="1902391" y="1643675"/>
                  <a:pt x="1898667" y="1615133"/>
                  <a:pt x="1890450" y="1588219"/>
                </a:cubicBezTo>
                <a:lnTo>
                  <a:pt x="2093156" y="1385512"/>
                </a:lnTo>
                <a:cubicBezTo>
                  <a:pt x="2142229" y="1470075"/>
                  <a:pt x="2168674" y="1568493"/>
                  <a:pt x="2168674" y="1673087"/>
                </a:cubicBezTo>
                <a:cubicBezTo>
                  <a:pt x="2168674" y="2008450"/>
                  <a:pt x="1896808" y="2280316"/>
                  <a:pt x="1561445" y="2280316"/>
                </a:cubicBezTo>
                <a:cubicBezTo>
                  <a:pt x="1226082" y="2280316"/>
                  <a:pt x="954217" y="2008450"/>
                  <a:pt x="954217" y="1673087"/>
                </a:cubicBezTo>
                <a:cubicBezTo>
                  <a:pt x="954217" y="1337724"/>
                  <a:pt x="1226082" y="1065858"/>
                  <a:pt x="1561445" y="1065858"/>
                </a:cubicBezTo>
                <a:close/>
                <a:moveTo>
                  <a:pt x="1561445" y="580076"/>
                </a:moveTo>
                <a:cubicBezTo>
                  <a:pt x="1790175" y="580076"/>
                  <a:pt x="2002494" y="650333"/>
                  <a:pt x="2177834" y="770690"/>
                </a:cubicBezTo>
                <a:lnTo>
                  <a:pt x="1968030" y="980494"/>
                </a:lnTo>
                <a:cubicBezTo>
                  <a:pt x="1849962" y="907198"/>
                  <a:pt x="1710422" y="866794"/>
                  <a:pt x="1561445" y="866794"/>
                </a:cubicBezTo>
                <a:cubicBezTo>
                  <a:pt x="1116142" y="866794"/>
                  <a:pt x="755153" y="1227784"/>
                  <a:pt x="755153" y="1673087"/>
                </a:cubicBezTo>
                <a:cubicBezTo>
                  <a:pt x="755153" y="2118390"/>
                  <a:pt x="1116142" y="2479380"/>
                  <a:pt x="1561445" y="2479380"/>
                </a:cubicBezTo>
                <a:cubicBezTo>
                  <a:pt x="2006748" y="2479380"/>
                  <a:pt x="2367738" y="2118390"/>
                  <a:pt x="2367738" y="1673087"/>
                </a:cubicBezTo>
                <a:cubicBezTo>
                  <a:pt x="2367738" y="1513043"/>
                  <a:pt x="2321108" y="1363890"/>
                  <a:pt x="2239307" y="1239362"/>
                </a:cubicBezTo>
                <a:lnTo>
                  <a:pt x="2445928" y="1032741"/>
                </a:lnTo>
                <a:cubicBezTo>
                  <a:pt x="2577451" y="1212149"/>
                  <a:pt x="2654457" y="1433625"/>
                  <a:pt x="2654457" y="1673087"/>
                </a:cubicBezTo>
                <a:cubicBezTo>
                  <a:pt x="2654457" y="2276741"/>
                  <a:pt x="2165099" y="2766099"/>
                  <a:pt x="1561445" y="2766099"/>
                </a:cubicBezTo>
                <a:cubicBezTo>
                  <a:pt x="957792" y="2766099"/>
                  <a:pt x="468434" y="2276741"/>
                  <a:pt x="468434" y="1673087"/>
                </a:cubicBezTo>
                <a:cubicBezTo>
                  <a:pt x="468434" y="1069433"/>
                  <a:pt x="957792" y="580076"/>
                  <a:pt x="1561445" y="580076"/>
                </a:cubicBezTo>
                <a:close/>
                <a:moveTo>
                  <a:pt x="1561445" y="111642"/>
                </a:moveTo>
                <a:cubicBezTo>
                  <a:pt x="1890473" y="111642"/>
                  <a:pt x="2195731" y="213411"/>
                  <a:pt x="2447076" y="387744"/>
                </a:cubicBezTo>
                <a:lnTo>
                  <a:pt x="2453780" y="494744"/>
                </a:lnTo>
                <a:lnTo>
                  <a:pt x="2309436" y="639088"/>
                </a:lnTo>
                <a:cubicBezTo>
                  <a:pt x="2099826" y="485554"/>
                  <a:pt x="1841132" y="395669"/>
                  <a:pt x="1561445" y="395669"/>
                </a:cubicBezTo>
                <a:cubicBezTo>
                  <a:pt x="855947" y="395669"/>
                  <a:pt x="284027" y="967589"/>
                  <a:pt x="284027" y="1673087"/>
                </a:cubicBezTo>
                <a:cubicBezTo>
                  <a:pt x="284027" y="2378585"/>
                  <a:pt x="855947" y="2950505"/>
                  <a:pt x="1561445" y="2950505"/>
                </a:cubicBezTo>
                <a:cubicBezTo>
                  <a:pt x="2266943" y="2950505"/>
                  <a:pt x="2838863" y="2378585"/>
                  <a:pt x="2838863" y="1673087"/>
                </a:cubicBezTo>
                <a:cubicBezTo>
                  <a:pt x="2838863" y="1382650"/>
                  <a:pt x="2741936" y="1114852"/>
                  <a:pt x="2577529" y="901139"/>
                </a:cubicBezTo>
                <a:lnTo>
                  <a:pt x="2706681" y="771988"/>
                </a:lnTo>
                <a:lnTo>
                  <a:pt x="2841540" y="780437"/>
                </a:lnTo>
                <a:cubicBezTo>
                  <a:pt x="3019168" y="1032973"/>
                  <a:pt x="3122890" y="1340917"/>
                  <a:pt x="3122890" y="1673087"/>
                </a:cubicBezTo>
                <a:cubicBezTo>
                  <a:pt x="3122890" y="2535449"/>
                  <a:pt x="2423807" y="3234532"/>
                  <a:pt x="1561445" y="3234532"/>
                </a:cubicBezTo>
                <a:cubicBezTo>
                  <a:pt x="699083" y="3234532"/>
                  <a:pt x="0" y="2535449"/>
                  <a:pt x="0" y="1673087"/>
                </a:cubicBezTo>
                <a:cubicBezTo>
                  <a:pt x="0" y="810725"/>
                  <a:pt x="699083" y="111642"/>
                  <a:pt x="1561445" y="111642"/>
                </a:cubicBezTo>
                <a:close/>
                <a:moveTo>
                  <a:pt x="2909110" y="0"/>
                </a:moveTo>
                <a:lnTo>
                  <a:pt x="2926757" y="281655"/>
                </a:lnTo>
                <a:lnTo>
                  <a:pt x="3208412" y="299301"/>
                </a:lnTo>
                <a:lnTo>
                  <a:pt x="2863230" y="644483"/>
                </a:lnTo>
                <a:lnTo>
                  <a:pt x="2685547" y="633351"/>
                </a:lnTo>
                <a:lnTo>
                  <a:pt x="1718098" y="1600799"/>
                </a:lnTo>
                <a:cubicBezTo>
                  <a:pt x="1729236" y="1622491"/>
                  <a:pt x="1734939" y="1647123"/>
                  <a:pt x="1734939" y="1673087"/>
                </a:cubicBezTo>
                <a:cubicBezTo>
                  <a:pt x="1734939" y="1768905"/>
                  <a:pt x="1657263" y="1846581"/>
                  <a:pt x="1561445" y="1846581"/>
                </a:cubicBezTo>
                <a:cubicBezTo>
                  <a:pt x="1465627" y="1846581"/>
                  <a:pt x="1387951" y="1768905"/>
                  <a:pt x="1387951" y="1673087"/>
                </a:cubicBezTo>
                <a:cubicBezTo>
                  <a:pt x="1387951" y="1577269"/>
                  <a:pt x="1465627" y="1499593"/>
                  <a:pt x="1561445" y="1499593"/>
                </a:cubicBezTo>
                <a:lnTo>
                  <a:pt x="1591006" y="1505561"/>
                </a:lnTo>
                <a:lnTo>
                  <a:pt x="2574981" y="521587"/>
                </a:lnTo>
                <a:lnTo>
                  <a:pt x="2563928" y="34518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224AA97-3EB6-0B81-B22D-2FFEDF3151D6}"/>
                  </a:ext>
                </a:extLst>
              </p:cNvPr>
              <p:cNvSpPr txBox="1"/>
              <p:nvPr/>
            </p:nvSpPr>
            <p:spPr>
              <a:xfrm>
                <a:off x="2547501" y="3795886"/>
                <a:ext cx="648072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/>
                  <a:t>Objective: to find a parameterization of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</a:rPr>
                      <m:t>Ψ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r>
                  <a:rPr lang="en-US" altLang="ko-KR" dirty="0"/>
                  <a:t>, such that the expectation value of Hamiltonian is </a:t>
                </a:r>
                <a:r>
                  <a:rPr lang="en-US" altLang="ko-KR" dirty="0">
                    <a:solidFill>
                      <a:srgbClr val="C00000"/>
                    </a:solidFill>
                  </a:rPr>
                  <a:t>minimized.</a:t>
                </a:r>
                <a:endParaRPr lang="ko-KR" alt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224AA97-3EB6-0B81-B22D-2FFEDF3151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7501" y="3795886"/>
                <a:ext cx="6480720" cy="646331"/>
              </a:xfrm>
              <a:prstGeom prst="rect">
                <a:avLst/>
              </a:prstGeom>
              <a:blipFill>
                <a:blip r:embed="rId4"/>
                <a:stretch>
                  <a:fillRect l="-847" t="-5660" b="-1415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C5B7D96-8282-FE54-75C0-7A334FA0CEBD}"/>
                  </a:ext>
                </a:extLst>
              </p:cNvPr>
              <p:cNvSpPr txBox="1"/>
              <p:nvPr/>
            </p:nvSpPr>
            <p:spPr>
              <a:xfrm>
                <a:off x="2434850" y="1203598"/>
                <a:ext cx="7056784" cy="6537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/>
                  <a:t>VQE is an approach to find the </a:t>
                </a:r>
                <a:r>
                  <a:rPr lang="en-US" altLang="ko-KR" dirty="0">
                    <a:solidFill>
                      <a:srgbClr val="FF0000"/>
                    </a:solidFill>
                  </a:rPr>
                  <a:t>ground state </a:t>
                </a:r>
                <a:r>
                  <a:rPr lang="en-US" altLang="ko-KR" dirty="0"/>
                  <a:t>of a quantum Hamiltonian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acc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C5B7D96-8282-FE54-75C0-7A334FA0CE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4850" y="1203598"/>
                <a:ext cx="7056784" cy="653769"/>
              </a:xfrm>
              <a:prstGeom prst="rect">
                <a:avLst/>
              </a:prstGeom>
              <a:blipFill>
                <a:blip r:embed="rId5"/>
                <a:stretch>
                  <a:fillRect l="-691" t="-4630" b="-1296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Oval 35">
            <a:extLst>
              <a:ext uri="{FF2B5EF4-FFF2-40B4-BE49-F238E27FC236}">
                <a16:creationId xmlns:a16="http://schemas.microsoft.com/office/drawing/2014/main" id="{46AF613B-C04D-EB0C-77EE-B10CCA310BE7}"/>
              </a:ext>
            </a:extLst>
          </p:cNvPr>
          <p:cNvSpPr/>
          <p:nvPr/>
        </p:nvSpPr>
        <p:spPr>
          <a:xfrm>
            <a:off x="1907704" y="1278599"/>
            <a:ext cx="433604" cy="503766"/>
          </a:xfrm>
          <a:custGeom>
            <a:avLst/>
            <a:gdLst/>
            <a:ahLst/>
            <a:cxnLst/>
            <a:rect l="l" t="t" r="r" b="b"/>
            <a:pathLst>
              <a:path w="2548531" h="3213371">
                <a:moveTo>
                  <a:pt x="792000" y="2498954"/>
                </a:moveTo>
                <a:lnTo>
                  <a:pt x="792000" y="2641726"/>
                </a:lnTo>
                <a:cubicBezTo>
                  <a:pt x="463357" y="2661706"/>
                  <a:pt x="216000" y="2748872"/>
                  <a:pt x="216000" y="2853371"/>
                </a:cubicBezTo>
                <a:cubicBezTo>
                  <a:pt x="216000" y="2972665"/>
                  <a:pt x="538355" y="3069371"/>
                  <a:pt x="936000" y="3069371"/>
                </a:cubicBezTo>
                <a:cubicBezTo>
                  <a:pt x="1333645" y="3069371"/>
                  <a:pt x="1656000" y="2972665"/>
                  <a:pt x="1656000" y="2853371"/>
                </a:cubicBezTo>
                <a:cubicBezTo>
                  <a:pt x="1656000" y="2748872"/>
                  <a:pt x="1408644" y="2661706"/>
                  <a:pt x="1080000" y="2641726"/>
                </a:cubicBezTo>
                <a:lnTo>
                  <a:pt x="1080000" y="2498954"/>
                </a:lnTo>
                <a:cubicBezTo>
                  <a:pt x="1528614" y="2524263"/>
                  <a:pt x="1872000" y="2673393"/>
                  <a:pt x="1872000" y="2853371"/>
                </a:cubicBezTo>
                <a:cubicBezTo>
                  <a:pt x="1872000" y="3052194"/>
                  <a:pt x="1452939" y="3213371"/>
                  <a:pt x="936000" y="3213371"/>
                </a:cubicBezTo>
                <a:cubicBezTo>
                  <a:pt x="419061" y="3213371"/>
                  <a:pt x="0" y="3052194"/>
                  <a:pt x="0" y="2853371"/>
                </a:cubicBezTo>
                <a:cubicBezTo>
                  <a:pt x="0" y="2673393"/>
                  <a:pt x="343386" y="2524263"/>
                  <a:pt x="792000" y="2498954"/>
                </a:cubicBezTo>
                <a:close/>
                <a:moveTo>
                  <a:pt x="2190403" y="180020"/>
                </a:moveTo>
                <a:cubicBezTo>
                  <a:pt x="2388233" y="180020"/>
                  <a:pt x="2548531" y="236495"/>
                  <a:pt x="2548531" y="306081"/>
                </a:cubicBezTo>
                <a:lnTo>
                  <a:pt x="2548531" y="1314569"/>
                </a:lnTo>
                <a:cubicBezTo>
                  <a:pt x="2548531" y="1244983"/>
                  <a:pt x="2388233" y="1188508"/>
                  <a:pt x="2190403" y="1188508"/>
                </a:cubicBezTo>
                <a:cubicBezTo>
                  <a:pt x="1992574" y="1188508"/>
                  <a:pt x="1832276" y="1244983"/>
                  <a:pt x="1832276" y="1314569"/>
                </a:cubicBezTo>
                <a:cubicBezTo>
                  <a:pt x="1832276" y="1384155"/>
                  <a:pt x="1671978" y="1440630"/>
                  <a:pt x="1474148" y="1440630"/>
                </a:cubicBezTo>
                <a:cubicBezTo>
                  <a:pt x="1276318" y="1440630"/>
                  <a:pt x="1116020" y="1384155"/>
                  <a:pt x="1116020" y="1314569"/>
                </a:cubicBezTo>
                <a:lnTo>
                  <a:pt x="1116020" y="306081"/>
                </a:lnTo>
                <a:cubicBezTo>
                  <a:pt x="1116020" y="375667"/>
                  <a:pt x="1276318" y="432142"/>
                  <a:pt x="1474148" y="432142"/>
                </a:cubicBezTo>
                <a:cubicBezTo>
                  <a:pt x="1671978" y="432142"/>
                  <a:pt x="1832276" y="375667"/>
                  <a:pt x="1832276" y="306081"/>
                </a:cubicBezTo>
                <a:cubicBezTo>
                  <a:pt x="1832276" y="236495"/>
                  <a:pt x="1992574" y="180020"/>
                  <a:pt x="2190403" y="180020"/>
                </a:cubicBezTo>
                <a:close/>
                <a:moveTo>
                  <a:pt x="936000" y="0"/>
                </a:moveTo>
                <a:cubicBezTo>
                  <a:pt x="1035422" y="0"/>
                  <a:pt x="1116020" y="80598"/>
                  <a:pt x="1116020" y="180020"/>
                </a:cubicBezTo>
                <a:cubicBezTo>
                  <a:pt x="1116020" y="246019"/>
                  <a:pt x="1080504" y="303723"/>
                  <a:pt x="1026000" y="332457"/>
                </a:cubicBezTo>
                <a:lnTo>
                  <a:pt x="1026000" y="2887874"/>
                </a:lnTo>
                <a:lnTo>
                  <a:pt x="846000" y="2887874"/>
                </a:lnTo>
                <a:lnTo>
                  <a:pt x="846000" y="332457"/>
                </a:lnTo>
                <a:cubicBezTo>
                  <a:pt x="791497" y="303723"/>
                  <a:pt x="755980" y="246019"/>
                  <a:pt x="755980" y="180020"/>
                </a:cubicBezTo>
                <a:cubicBezTo>
                  <a:pt x="755980" y="80598"/>
                  <a:pt x="836578" y="0"/>
                  <a:pt x="936000" y="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702347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4CD7653-BEBC-AE5C-782B-1D5FCE423E9D}"/>
                  </a:ext>
                </a:extLst>
              </p:cNvPr>
              <p:cNvSpPr txBox="1"/>
              <p:nvPr/>
            </p:nvSpPr>
            <p:spPr>
              <a:xfrm>
                <a:off x="1907704" y="3579862"/>
                <a:ext cx="6768752" cy="93794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𝑈𝐶𝐶</m:t>
                      </m:r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𝑎𝑛𝑠𝑎𝑡𝑧</m:t>
                      </m:r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𝑤𝑎𝑣𝑒𝑓𝑢𝑛𝑐𝑡𝑖𝑜𝑛</m:t>
                      </m:r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: </m:t>
                      </m:r>
                    </m:oMath>
                  </m:oMathPara>
                </a14:m>
                <a:endParaRPr lang="en-US" altLang="ko-KR" sz="28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</m:d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acc>
                            <m:accPr>
                              <m:chr m:val="̂"/>
                              <m:ctrlP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acc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ko-KR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sz="28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p>
                        </m:sup>
                      </m:sSup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𝐻𝐹</m:t>
                          </m:r>
                        </m:sub>
                      </m:sSub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⟩</m:t>
                      </m:r>
                    </m:oMath>
                  </m:oMathPara>
                </a14:m>
                <a:endParaRPr lang="ko-KR" altLang="en-US" sz="28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4CD7653-BEBC-AE5C-782B-1D5FCE423E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7704" y="3579862"/>
                <a:ext cx="6768752" cy="93794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175DDF88-C57E-AEF3-D76A-D710BECCEC8F}"/>
              </a:ext>
            </a:extLst>
          </p:cNvPr>
          <p:cNvSpPr txBox="1">
            <a:spLocks/>
          </p:cNvSpPr>
          <p:nvPr/>
        </p:nvSpPr>
        <p:spPr>
          <a:xfrm>
            <a:off x="1763688" y="195486"/>
            <a:ext cx="6588224" cy="576064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dirty="0">
                <a:cs typeface="Arial" pitchFamily="34" charset="0"/>
              </a:rPr>
              <a:t>Unitary Couple Cluster Ansatz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D2B486-1AB3-B9B6-09F0-4C0CA6378C5C}"/>
              </a:ext>
            </a:extLst>
          </p:cNvPr>
          <p:cNvSpPr txBox="1"/>
          <p:nvPr/>
        </p:nvSpPr>
        <p:spPr>
          <a:xfrm>
            <a:off x="2485193" y="1851670"/>
            <a:ext cx="58326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Since T is not always Unitary, we have to change it Unitary. Unitary Coupled Cluster makes Coupled Cluster into Unitary operations: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3861908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56BCE4B-EE2C-A33F-FCE1-DFB3B8D9DC38}"/>
              </a:ext>
            </a:extLst>
          </p:cNvPr>
          <p:cNvSpPr txBox="1">
            <a:spLocks/>
          </p:cNvSpPr>
          <p:nvPr/>
        </p:nvSpPr>
        <p:spPr>
          <a:xfrm>
            <a:off x="1763688" y="195486"/>
            <a:ext cx="6588224" cy="576064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dirty="0">
                <a:cs typeface="Arial" pitchFamily="34" charset="0"/>
              </a:rPr>
              <a:t>Appliance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E90C2B4-9F9D-87F4-0A32-92AA6B713E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3688" y="1347614"/>
            <a:ext cx="4176464" cy="31215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D379F18-BA22-63C7-1C44-B551E7245592}"/>
              </a:ext>
            </a:extLst>
          </p:cNvPr>
          <p:cNvSpPr txBox="1"/>
          <p:nvPr/>
        </p:nvSpPr>
        <p:spPr>
          <a:xfrm>
            <a:off x="6084168" y="2643758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VQE convergence on H2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7137147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3790279-1C70-A6B0-CE7A-3570FDCF42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3768" y="411510"/>
            <a:ext cx="4896544" cy="365970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181E02F-9A17-487B-58B6-E8F9E40033BE}"/>
              </a:ext>
            </a:extLst>
          </p:cNvPr>
          <p:cNvSpPr txBox="1"/>
          <p:nvPr/>
        </p:nvSpPr>
        <p:spPr>
          <a:xfrm>
            <a:off x="2987824" y="4299942"/>
            <a:ext cx="4680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VQE on H2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6408056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E075E59-01E5-4489-1814-0FD212D7D9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664" y="915566"/>
            <a:ext cx="3844911" cy="309634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2A3B6C2-A3E8-9E1D-1551-86145E2D818A}"/>
              </a:ext>
            </a:extLst>
          </p:cNvPr>
          <p:cNvSpPr txBox="1"/>
          <p:nvPr/>
        </p:nvSpPr>
        <p:spPr>
          <a:xfrm>
            <a:off x="2843808" y="4515966"/>
            <a:ext cx="4680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VQE on </a:t>
            </a:r>
            <a:r>
              <a:rPr lang="en-US" altLang="ko-KR" dirty="0" err="1"/>
              <a:t>LiH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80982DC-F790-AE9E-3BB3-C478BB9A9C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5908" y="1060996"/>
            <a:ext cx="3563888" cy="2805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01275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DC9260D-2B7C-1633-6501-F65046DAF8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7744" y="267494"/>
            <a:ext cx="5472608" cy="408318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CF3B5B3-8393-DD2F-0AE3-3DB83C037FEF}"/>
              </a:ext>
            </a:extLst>
          </p:cNvPr>
          <p:cNvSpPr txBox="1"/>
          <p:nvPr/>
        </p:nvSpPr>
        <p:spPr>
          <a:xfrm>
            <a:off x="2843808" y="4515966"/>
            <a:ext cx="4680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VQE on H2O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7317042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55513E1E-924B-5D86-E34C-AA5F8FF87687}"/>
              </a:ext>
            </a:extLst>
          </p:cNvPr>
          <p:cNvSpPr txBox="1">
            <a:spLocks/>
          </p:cNvSpPr>
          <p:nvPr/>
        </p:nvSpPr>
        <p:spPr>
          <a:xfrm>
            <a:off x="1763688" y="195486"/>
            <a:ext cx="6588224" cy="576064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dirty="0">
                <a:cs typeface="Arial" pitchFamily="34" charset="0"/>
              </a:rPr>
              <a:t>VQE: Really Advantageous?</a:t>
            </a:r>
          </a:p>
        </p:txBody>
      </p:sp>
      <p:pic>
        <p:nvPicPr>
          <p:cNvPr id="4" name="그림 3" descr="사람, 인간의 얼굴, 의류, 실내이(가) 표시된 사진&#10;&#10;자동 생성된 설명">
            <a:extLst>
              <a:ext uri="{FF2B5EF4-FFF2-40B4-BE49-F238E27FC236}">
                <a16:creationId xmlns:a16="http://schemas.microsoft.com/office/drawing/2014/main" id="{2CD6D2ED-62EE-BC22-D074-C3759B6699C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82" r="18960" b="2381"/>
          <a:stretch/>
        </p:blipFill>
        <p:spPr>
          <a:xfrm>
            <a:off x="1835696" y="1563638"/>
            <a:ext cx="3024336" cy="295232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2D36ADF-E664-1087-3D62-ED86F717CA6F}"/>
              </a:ext>
            </a:extLst>
          </p:cNvPr>
          <p:cNvSpPr txBox="1"/>
          <p:nvPr/>
        </p:nvSpPr>
        <p:spPr>
          <a:xfrm>
            <a:off x="4860032" y="1779662"/>
            <a:ext cx="4139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Substantial measurement required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2B753A-5976-576E-28EE-460B5AB7E868}"/>
              </a:ext>
            </a:extLst>
          </p:cNvPr>
          <p:cNvSpPr txBox="1"/>
          <p:nvPr/>
        </p:nvSpPr>
        <p:spPr>
          <a:xfrm>
            <a:off x="4860032" y="2427734"/>
            <a:ext cx="4283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Need to solve optimization problem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7AAC5-AC06-AEB3-0B5D-B06F7FED3E5A}"/>
              </a:ext>
            </a:extLst>
          </p:cNvPr>
          <p:cNvSpPr txBox="1"/>
          <p:nvPr/>
        </p:nvSpPr>
        <p:spPr>
          <a:xfrm>
            <a:off x="4828658" y="3656174"/>
            <a:ext cx="4283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Still too noisy quantum computer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6D0D0A-F7BB-38DC-0AC4-D7EBEB872CA4}"/>
              </a:ext>
            </a:extLst>
          </p:cNvPr>
          <p:cNvSpPr txBox="1"/>
          <p:nvPr/>
        </p:nvSpPr>
        <p:spPr>
          <a:xfrm>
            <a:off x="4842869" y="3008102"/>
            <a:ext cx="4283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Barren plateaus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764157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3561194"/>
            <a:ext cx="9144000" cy="576063"/>
          </a:xfrm>
        </p:spPr>
        <p:txBody>
          <a:bodyPr/>
          <a:lstStyle/>
          <a:p>
            <a:r>
              <a:rPr lang="en-US" altLang="ko-KR" sz="3600" dirty="0"/>
              <a:t>Thank you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614559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8D26D242-7906-9CFB-AF4C-B0139EFB9D45}"/>
              </a:ext>
            </a:extLst>
          </p:cNvPr>
          <p:cNvSpPr txBox="1">
            <a:spLocks/>
          </p:cNvSpPr>
          <p:nvPr/>
        </p:nvSpPr>
        <p:spPr>
          <a:xfrm>
            <a:off x="1763688" y="267494"/>
            <a:ext cx="6588224" cy="576064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dirty="0">
                <a:cs typeface="Arial" pitchFamily="34" charset="0"/>
              </a:rPr>
              <a:t>Ground state matters</a:t>
            </a:r>
          </a:p>
        </p:txBody>
      </p:sp>
      <p:pic>
        <p:nvPicPr>
          <p:cNvPr id="4" name="그림 3" descr="만화 영화, 예술이(가) 표시된 사진&#10;&#10;자동 생성된 설명">
            <a:extLst>
              <a:ext uri="{FF2B5EF4-FFF2-40B4-BE49-F238E27FC236}">
                <a16:creationId xmlns:a16="http://schemas.microsoft.com/office/drawing/2014/main" id="{4ADA9194-2DAD-8902-D3F6-2E6405562C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1362075"/>
            <a:ext cx="3810000" cy="12096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51916BC-A0F3-131A-A584-01BF7CF7C84F}"/>
              </a:ext>
            </a:extLst>
          </p:cNvPr>
          <p:cNvSpPr txBox="1"/>
          <p:nvPr/>
        </p:nvSpPr>
        <p:spPr>
          <a:xfrm>
            <a:off x="1691680" y="2787774"/>
            <a:ext cx="2088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Methane(CH4)</a:t>
            </a:r>
            <a:endParaRPr lang="ko-KR" altLang="en-US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86E91DED-D1B6-B6E2-4EEE-FAF130393AD6}"/>
              </a:ext>
            </a:extLst>
          </p:cNvPr>
          <p:cNvSpPr/>
          <p:nvPr/>
        </p:nvSpPr>
        <p:spPr>
          <a:xfrm>
            <a:off x="7078060" y="2050994"/>
            <a:ext cx="648072" cy="648072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</a:t>
            </a:r>
            <a:endParaRPr lang="ko-KR" altLang="en-US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B8F5C6F0-34A7-44CB-AA95-10B53B897BC3}"/>
              </a:ext>
            </a:extLst>
          </p:cNvPr>
          <p:cNvSpPr/>
          <p:nvPr/>
        </p:nvSpPr>
        <p:spPr>
          <a:xfrm>
            <a:off x="8116924" y="2806204"/>
            <a:ext cx="360040" cy="360040"/>
          </a:xfrm>
          <a:prstGeom prst="ellipse">
            <a:avLst/>
          </a:prstGeom>
          <a:solidFill>
            <a:srgbClr val="32AE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H</a:t>
            </a:r>
            <a:endParaRPr lang="ko-KR" altLang="en-US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D9F6313F-7426-8456-5020-BDCBA5DF6E0E}"/>
              </a:ext>
            </a:extLst>
          </p:cNvPr>
          <p:cNvSpPr/>
          <p:nvPr/>
        </p:nvSpPr>
        <p:spPr>
          <a:xfrm>
            <a:off x="6475059" y="2859782"/>
            <a:ext cx="360040" cy="360040"/>
          </a:xfrm>
          <a:prstGeom prst="ellipse">
            <a:avLst/>
          </a:prstGeom>
          <a:solidFill>
            <a:srgbClr val="32AE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H</a:t>
            </a:r>
            <a:endParaRPr lang="ko-KR" altLang="en-US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DECB4B32-7635-7CD0-22F1-F0F4F1EB1ACB}"/>
              </a:ext>
            </a:extLst>
          </p:cNvPr>
          <p:cNvSpPr/>
          <p:nvPr/>
        </p:nvSpPr>
        <p:spPr>
          <a:xfrm>
            <a:off x="6336758" y="1527634"/>
            <a:ext cx="360040" cy="360040"/>
          </a:xfrm>
          <a:prstGeom prst="ellipse">
            <a:avLst/>
          </a:prstGeom>
          <a:solidFill>
            <a:srgbClr val="32AE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H</a:t>
            </a:r>
            <a:endParaRPr lang="ko-KR" altLang="en-US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B61C73DF-27CE-F473-0049-886DFE6268AF}"/>
              </a:ext>
            </a:extLst>
          </p:cNvPr>
          <p:cNvSpPr/>
          <p:nvPr/>
        </p:nvSpPr>
        <p:spPr>
          <a:xfrm>
            <a:off x="8057968" y="1430327"/>
            <a:ext cx="360040" cy="360040"/>
          </a:xfrm>
          <a:prstGeom prst="ellipse">
            <a:avLst/>
          </a:prstGeom>
          <a:solidFill>
            <a:srgbClr val="32AE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H</a:t>
            </a:r>
            <a:endParaRPr lang="ko-KR" altLang="en-US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C14DEEF5-5058-62AC-A45E-2690BDAB10E7}"/>
              </a:ext>
            </a:extLst>
          </p:cNvPr>
          <p:cNvSpPr/>
          <p:nvPr/>
        </p:nvSpPr>
        <p:spPr>
          <a:xfrm>
            <a:off x="4716018" y="1707654"/>
            <a:ext cx="648072" cy="648072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</a:t>
            </a:r>
            <a:endParaRPr lang="ko-KR" altLang="en-US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CB10E8AC-B8AE-484F-874C-8E5365F8CA2B}"/>
              </a:ext>
            </a:extLst>
          </p:cNvPr>
          <p:cNvSpPr/>
          <p:nvPr/>
        </p:nvSpPr>
        <p:spPr>
          <a:xfrm>
            <a:off x="4853610" y="1153001"/>
            <a:ext cx="360040" cy="360040"/>
          </a:xfrm>
          <a:prstGeom prst="ellipse">
            <a:avLst/>
          </a:prstGeom>
          <a:solidFill>
            <a:srgbClr val="32AE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H</a:t>
            </a:r>
            <a:endParaRPr lang="ko-KR" altLang="en-US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436D151F-8D15-6EF4-B938-67D8458EA067}"/>
              </a:ext>
            </a:extLst>
          </p:cNvPr>
          <p:cNvSpPr/>
          <p:nvPr/>
        </p:nvSpPr>
        <p:spPr>
          <a:xfrm>
            <a:off x="4121698" y="1846221"/>
            <a:ext cx="360040" cy="360040"/>
          </a:xfrm>
          <a:prstGeom prst="ellipse">
            <a:avLst/>
          </a:prstGeom>
          <a:solidFill>
            <a:srgbClr val="32AE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H</a:t>
            </a:r>
            <a:endParaRPr lang="ko-KR" altLang="en-US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F04C2C43-B48D-C9C2-2560-FC6D1378A335}"/>
              </a:ext>
            </a:extLst>
          </p:cNvPr>
          <p:cNvSpPr/>
          <p:nvPr/>
        </p:nvSpPr>
        <p:spPr>
          <a:xfrm>
            <a:off x="4860034" y="2575313"/>
            <a:ext cx="360040" cy="360040"/>
          </a:xfrm>
          <a:prstGeom prst="ellipse">
            <a:avLst/>
          </a:prstGeom>
          <a:solidFill>
            <a:srgbClr val="32AE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H</a:t>
            </a:r>
            <a:endParaRPr lang="ko-KR" altLang="en-US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757CA53D-C985-6A8E-B019-69F7184992F8}"/>
              </a:ext>
            </a:extLst>
          </p:cNvPr>
          <p:cNvSpPr/>
          <p:nvPr/>
        </p:nvSpPr>
        <p:spPr>
          <a:xfrm>
            <a:off x="5633866" y="1846221"/>
            <a:ext cx="360040" cy="360040"/>
          </a:xfrm>
          <a:prstGeom prst="ellipse">
            <a:avLst/>
          </a:prstGeom>
          <a:solidFill>
            <a:srgbClr val="32AE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H</a:t>
            </a:r>
            <a:endParaRPr lang="ko-KR" altLang="en-US" dirty="0"/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551B8B66-8132-5B27-12A1-63B16A4A411F}"/>
              </a:ext>
            </a:extLst>
          </p:cNvPr>
          <p:cNvCxnSpPr>
            <a:endCxn id="11" idx="2"/>
          </p:cNvCxnSpPr>
          <p:nvPr/>
        </p:nvCxnSpPr>
        <p:spPr>
          <a:xfrm>
            <a:off x="4481738" y="2026241"/>
            <a:ext cx="234280" cy="54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441757B4-5B32-B874-13B5-656176B4C763}"/>
              </a:ext>
            </a:extLst>
          </p:cNvPr>
          <p:cNvCxnSpPr>
            <a:stCxn id="12" idx="4"/>
            <a:endCxn id="11" idx="0"/>
          </p:cNvCxnSpPr>
          <p:nvPr/>
        </p:nvCxnSpPr>
        <p:spPr>
          <a:xfrm>
            <a:off x="5033630" y="1513041"/>
            <a:ext cx="6424" cy="1946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BDFA620F-DA7B-DD96-CB0F-947DD5E7A245}"/>
              </a:ext>
            </a:extLst>
          </p:cNvPr>
          <p:cNvCxnSpPr>
            <a:stCxn id="11" idx="6"/>
            <a:endCxn id="15" idx="2"/>
          </p:cNvCxnSpPr>
          <p:nvPr/>
        </p:nvCxnSpPr>
        <p:spPr>
          <a:xfrm flipV="1">
            <a:off x="5364090" y="2026241"/>
            <a:ext cx="269776" cy="54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BF25C860-341E-0DEF-50BD-D04D212C01E8}"/>
              </a:ext>
            </a:extLst>
          </p:cNvPr>
          <p:cNvCxnSpPr>
            <a:endCxn id="14" idx="0"/>
          </p:cNvCxnSpPr>
          <p:nvPr/>
        </p:nvCxnSpPr>
        <p:spPr>
          <a:xfrm>
            <a:off x="5040054" y="2354783"/>
            <a:ext cx="0" cy="2205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F00BF7F0-4B9D-66B5-1263-00F8CA8E904A}"/>
              </a:ext>
            </a:extLst>
          </p:cNvPr>
          <p:cNvCxnSpPr>
            <a:cxnSpLocks/>
            <a:stCxn id="9" idx="5"/>
          </p:cNvCxnSpPr>
          <p:nvPr/>
        </p:nvCxnSpPr>
        <p:spPr>
          <a:xfrm>
            <a:off x="6644071" y="1834947"/>
            <a:ext cx="638183" cy="3833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6D68EF5C-4120-74CC-78EF-37C238158299}"/>
              </a:ext>
            </a:extLst>
          </p:cNvPr>
          <p:cNvCxnSpPr>
            <a:cxnSpLocks/>
            <a:stCxn id="6" idx="3"/>
            <a:endCxn id="8" idx="7"/>
          </p:cNvCxnSpPr>
          <p:nvPr/>
        </p:nvCxnSpPr>
        <p:spPr>
          <a:xfrm flipH="1">
            <a:off x="6782372" y="2604158"/>
            <a:ext cx="390596" cy="3083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35C410E5-A01B-6FD9-4E76-AA90A0C92184}"/>
              </a:ext>
            </a:extLst>
          </p:cNvPr>
          <p:cNvCxnSpPr>
            <a:stCxn id="6" idx="7"/>
            <a:endCxn id="10" idx="3"/>
          </p:cNvCxnSpPr>
          <p:nvPr/>
        </p:nvCxnSpPr>
        <p:spPr>
          <a:xfrm flipV="1">
            <a:off x="7631224" y="1737640"/>
            <a:ext cx="479471" cy="4082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C750A4BF-D490-31B8-66FE-9EA93D029875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7524328" y="2499742"/>
            <a:ext cx="645323" cy="3591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54CB3037-DAF9-7F3A-A4BB-110423D97438}"/>
              </a:ext>
            </a:extLst>
          </p:cNvPr>
          <p:cNvSpPr txBox="1"/>
          <p:nvPr/>
        </p:nvSpPr>
        <p:spPr>
          <a:xfrm>
            <a:off x="3599893" y="3805833"/>
            <a:ext cx="2520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en-US" altLang="ko-KR" dirty="0"/>
              <a:t>For a new molecule?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043056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07EB68FF-77C3-B2D3-CD77-851B63B125D8}"/>
              </a:ext>
            </a:extLst>
          </p:cNvPr>
          <p:cNvSpPr txBox="1">
            <a:spLocks/>
          </p:cNvSpPr>
          <p:nvPr/>
        </p:nvSpPr>
        <p:spPr>
          <a:xfrm>
            <a:off x="1763688" y="267494"/>
            <a:ext cx="6588224" cy="576064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dirty="0">
                <a:cs typeface="Arial" pitchFamily="34" charset="0"/>
              </a:rPr>
              <a:t>Why use VQE? - NISQ</a:t>
            </a:r>
          </a:p>
        </p:txBody>
      </p:sp>
      <p:pic>
        <p:nvPicPr>
          <p:cNvPr id="4" name="그림 3" descr="사람, 인간의 얼굴, 의류, 셔츠이(가) 표시된 사진&#10;&#10;자동 생성된 설명">
            <a:extLst>
              <a:ext uri="{FF2B5EF4-FFF2-40B4-BE49-F238E27FC236}">
                <a16:creationId xmlns:a16="http://schemas.microsoft.com/office/drawing/2014/main" id="{B0E31BB9-26E8-13AF-E3DE-64A8F295A2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736" y="1707654"/>
            <a:ext cx="1623311" cy="244827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032E269-7F25-3D92-1627-FBFB9D347F77}"/>
              </a:ext>
            </a:extLst>
          </p:cNvPr>
          <p:cNvSpPr txBox="1"/>
          <p:nvPr/>
        </p:nvSpPr>
        <p:spPr>
          <a:xfrm>
            <a:off x="3995936" y="1982619"/>
            <a:ext cx="475252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“ NISQ technology will be available in the near future. Quantum computers with 50-100 qubits may be able to perform tasks which surpass the capabilities of today’s classical digital computers, but noise in </a:t>
            </a:r>
            <a:r>
              <a:rPr lang="en-US" altLang="ko-KR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quantu</a:t>
            </a:r>
            <a:r>
              <a:rPr lang="en-US" altLang="ko-KR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gates will limit the size of quantum circuits that can be executed reliably. ”</a:t>
            </a:r>
            <a:endParaRPr lang="ko-KR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DF60D42E-C6CE-2A26-BD6A-E94516D3508D}"/>
              </a:ext>
            </a:extLst>
          </p:cNvPr>
          <p:cNvSpPr/>
          <p:nvPr/>
        </p:nvSpPr>
        <p:spPr>
          <a:xfrm>
            <a:off x="2051720" y="1059582"/>
            <a:ext cx="6840760" cy="432048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NISQ (Noisy Intermediate-Scale Quantum) Era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AF68D2-F72B-D934-CD2C-CD1B8E10671D}"/>
              </a:ext>
            </a:extLst>
          </p:cNvPr>
          <p:cNvSpPr txBox="1"/>
          <p:nvPr/>
        </p:nvSpPr>
        <p:spPr>
          <a:xfrm>
            <a:off x="2051720" y="4230196"/>
            <a:ext cx="19442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J. </a:t>
            </a:r>
            <a:r>
              <a:rPr lang="en-US" altLang="ko-KR" sz="1400" dirty="0" err="1"/>
              <a:t>Preskill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9854211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F067E3C5-9986-CE24-4907-73C832509BFA}"/>
              </a:ext>
            </a:extLst>
          </p:cNvPr>
          <p:cNvCxnSpPr>
            <a:endCxn id="18" idx="2"/>
          </p:cNvCxnSpPr>
          <p:nvPr/>
        </p:nvCxnSpPr>
        <p:spPr>
          <a:xfrm flipV="1">
            <a:off x="3484085" y="1162949"/>
            <a:ext cx="475847" cy="519733"/>
          </a:xfrm>
          <a:prstGeom prst="line">
            <a:avLst/>
          </a:prstGeom>
          <a:ln w="571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CAB03CB-F03C-ADA8-62F2-6D2A43138ED0}"/>
              </a:ext>
            </a:extLst>
          </p:cNvPr>
          <p:cNvSpPr txBox="1"/>
          <p:nvPr/>
        </p:nvSpPr>
        <p:spPr>
          <a:xfrm>
            <a:off x="2267744" y="4659982"/>
            <a:ext cx="568863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/>
              <a:t>[</a:t>
            </a:r>
            <a:r>
              <a:rPr lang="en-US" altLang="ko-KR" sz="800" b="1" dirty="0" err="1"/>
              <a:t>J.preskill</a:t>
            </a:r>
            <a:r>
              <a:rPr lang="en-US" altLang="ko-KR" sz="800" b="1" dirty="0"/>
              <a:t>, Quantum Computing in the NISQ era and beyond, Quantum 2, 79 (2018)]</a:t>
            </a:r>
            <a:endParaRPr lang="ko-KR" altLang="en-US" sz="800" b="1" dirty="0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F5D629DE-F55E-CE8A-A7DB-E205047C10EA}"/>
              </a:ext>
            </a:extLst>
          </p:cNvPr>
          <p:cNvCxnSpPr/>
          <p:nvPr/>
        </p:nvCxnSpPr>
        <p:spPr>
          <a:xfrm>
            <a:off x="2339752" y="3651870"/>
            <a:ext cx="612068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E942586D-E389-93E7-3F5F-5B95E53BA1E1}"/>
              </a:ext>
            </a:extLst>
          </p:cNvPr>
          <p:cNvCxnSpPr/>
          <p:nvPr/>
        </p:nvCxnSpPr>
        <p:spPr>
          <a:xfrm flipV="1">
            <a:off x="2699792" y="627534"/>
            <a:ext cx="0" cy="352839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8435C67-70E6-3C63-9E61-F127CDC60C2C}"/>
              </a:ext>
            </a:extLst>
          </p:cNvPr>
          <p:cNvSpPr txBox="1"/>
          <p:nvPr/>
        </p:nvSpPr>
        <p:spPr>
          <a:xfrm rot="10800000">
            <a:off x="2108916" y="555526"/>
            <a:ext cx="461665" cy="266429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dirty="0"/>
              <a:t>Physical Error Rate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183EF64-FBDD-BB74-42FB-31C8C31840A2}"/>
              </a:ext>
            </a:extLst>
          </p:cNvPr>
          <p:cNvSpPr txBox="1"/>
          <p:nvPr/>
        </p:nvSpPr>
        <p:spPr>
          <a:xfrm>
            <a:off x="3203848" y="3867894"/>
            <a:ext cx="4680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# of physical qubits</a:t>
            </a:r>
            <a:endParaRPr lang="ko-KR" altLang="en-US" dirty="0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9FAB120-CAD2-C4AB-042E-B72929082C72}"/>
              </a:ext>
            </a:extLst>
          </p:cNvPr>
          <p:cNvSpPr/>
          <p:nvPr/>
        </p:nvSpPr>
        <p:spPr>
          <a:xfrm>
            <a:off x="3419872" y="1635646"/>
            <a:ext cx="1800200" cy="1152128"/>
          </a:xfrm>
          <a:prstGeom prst="roundRect">
            <a:avLst/>
          </a:prstGeom>
          <a:solidFill>
            <a:srgbClr val="32AE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/>
              <a:t>NISQ</a:t>
            </a:r>
          </a:p>
          <a:p>
            <a:pPr algn="ctr"/>
            <a:endParaRPr lang="en-US" altLang="ko-KR" sz="2000" b="1" dirty="0"/>
          </a:p>
          <a:p>
            <a:pPr algn="ctr"/>
            <a:endParaRPr lang="en-US" altLang="ko-KR" sz="2000" b="1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91FB9CE-CBB3-9513-BAC0-A4A56DA2E6F3}"/>
              </a:ext>
            </a:extLst>
          </p:cNvPr>
          <p:cNvSpPr/>
          <p:nvPr/>
        </p:nvSpPr>
        <p:spPr>
          <a:xfrm>
            <a:off x="3059832" y="2211709"/>
            <a:ext cx="5544615" cy="10801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A2F7A25-7DFC-1589-692C-970D758339D5}"/>
              </a:ext>
            </a:extLst>
          </p:cNvPr>
          <p:cNvSpPr txBox="1"/>
          <p:nvPr/>
        </p:nvSpPr>
        <p:spPr>
          <a:xfrm>
            <a:off x="6732240" y="1682682"/>
            <a:ext cx="23042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Error Correction threshold</a:t>
            </a:r>
            <a:endParaRPr lang="ko-KR" altLang="en-US" sz="1200" dirty="0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A161A7DC-94EA-CDB0-8EEA-50DE6572A522}"/>
              </a:ext>
            </a:extLst>
          </p:cNvPr>
          <p:cNvCxnSpPr>
            <a:stCxn id="14" idx="2"/>
          </p:cNvCxnSpPr>
          <p:nvPr/>
        </p:nvCxnSpPr>
        <p:spPr>
          <a:xfrm>
            <a:off x="7884368" y="1959681"/>
            <a:ext cx="0" cy="25202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8D3DA8C2-8A2B-83AA-2667-B9E5F7925BBA}"/>
              </a:ext>
            </a:extLst>
          </p:cNvPr>
          <p:cNvSpPr/>
          <p:nvPr/>
        </p:nvSpPr>
        <p:spPr>
          <a:xfrm>
            <a:off x="3304065" y="1527634"/>
            <a:ext cx="360040" cy="36004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2B34FAB-C552-3DF3-5791-C1C5874FF5C2}"/>
              </a:ext>
            </a:extLst>
          </p:cNvPr>
          <p:cNvSpPr txBox="1"/>
          <p:nvPr/>
        </p:nvSpPr>
        <p:spPr>
          <a:xfrm>
            <a:off x="2807804" y="793617"/>
            <a:ext cx="230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</a:rPr>
              <a:t>Where we are today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21" name="직각 삼각형 20">
            <a:extLst>
              <a:ext uri="{FF2B5EF4-FFF2-40B4-BE49-F238E27FC236}">
                <a16:creationId xmlns:a16="http://schemas.microsoft.com/office/drawing/2014/main" id="{F11560CC-5024-57D8-7549-3D9F4C0197E7}"/>
              </a:ext>
            </a:extLst>
          </p:cNvPr>
          <p:cNvSpPr/>
          <p:nvPr/>
        </p:nvSpPr>
        <p:spPr>
          <a:xfrm rot="10800000">
            <a:off x="4572382" y="2596844"/>
            <a:ext cx="3888423" cy="765227"/>
          </a:xfrm>
          <a:prstGeom prst="rtTriangl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C9A7762-4B1D-42ED-4AAC-B17E3FFF655B}"/>
              </a:ext>
            </a:extLst>
          </p:cNvPr>
          <p:cNvSpPr txBox="1"/>
          <p:nvPr/>
        </p:nvSpPr>
        <p:spPr>
          <a:xfrm>
            <a:off x="6660232" y="2659598"/>
            <a:ext cx="15841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Fault-tolerant QC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14589253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8350B920-A4B0-A368-2CC1-ADDF40EA63EE}"/>
              </a:ext>
            </a:extLst>
          </p:cNvPr>
          <p:cNvSpPr txBox="1">
            <a:spLocks/>
          </p:cNvSpPr>
          <p:nvPr/>
        </p:nvSpPr>
        <p:spPr>
          <a:xfrm>
            <a:off x="1763688" y="267494"/>
            <a:ext cx="6588224" cy="576064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dirty="0">
                <a:cs typeface="Arial" pitchFamily="34" charset="0"/>
              </a:rPr>
              <a:t>Classical method is hard</a:t>
            </a: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963F1ACF-D3BF-494A-DC15-D8140E963ED6}"/>
              </a:ext>
            </a:extLst>
          </p:cNvPr>
          <p:cNvSpPr/>
          <p:nvPr/>
        </p:nvSpPr>
        <p:spPr>
          <a:xfrm>
            <a:off x="2483768" y="2427734"/>
            <a:ext cx="936104" cy="936104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H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9B004EE2-AB72-D294-4437-205C6FF500A8}"/>
              </a:ext>
            </a:extLst>
          </p:cNvPr>
          <p:cNvSpPr/>
          <p:nvPr/>
        </p:nvSpPr>
        <p:spPr>
          <a:xfrm>
            <a:off x="2123728" y="2067694"/>
            <a:ext cx="1656184" cy="1656184"/>
          </a:xfrm>
          <a:prstGeom prst="ellipse">
            <a:avLst/>
          </a:prstGeom>
          <a:noFill/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타원 4">
                <a:extLst>
                  <a:ext uri="{FF2B5EF4-FFF2-40B4-BE49-F238E27FC236}">
                    <a16:creationId xmlns:a16="http://schemas.microsoft.com/office/drawing/2014/main" id="{ECCD60B6-3CB9-BB36-07D7-0CFEA9B4801F}"/>
                  </a:ext>
                </a:extLst>
              </p:cNvPr>
              <p:cNvSpPr/>
              <p:nvPr/>
            </p:nvSpPr>
            <p:spPr>
              <a:xfrm>
                <a:off x="2771800" y="1933528"/>
                <a:ext cx="288032" cy="288032"/>
              </a:xfrm>
              <a:prstGeom prst="ellipse">
                <a:avLst/>
              </a:prstGeom>
              <a:solidFill>
                <a:srgbClr val="32AE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</m:oMath>
                  </m:oMathPara>
                </a14:m>
                <a:endParaRPr lang="ko-KR" altLang="en-US" sz="1200" dirty="0"/>
              </a:p>
            </p:txBody>
          </p:sp>
        </mc:Choice>
        <mc:Fallback xmlns="">
          <p:sp>
            <p:nvSpPr>
              <p:cNvPr id="5" name="타원 4">
                <a:extLst>
                  <a:ext uri="{FF2B5EF4-FFF2-40B4-BE49-F238E27FC236}">
                    <a16:creationId xmlns:a16="http://schemas.microsoft.com/office/drawing/2014/main" id="{ECCD60B6-3CB9-BB36-07D7-0CFEA9B480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1800" y="1933528"/>
                <a:ext cx="288032" cy="288032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그림 6" descr="텍스트, 친필, 폰트, 도표이(가) 표시된 사진&#10;&#10;자동 생성된 설명">
            <a:extLst>
              <a:ext uri="{FF2B5EF4-FFF2-40B4-BE49-F238E27FC236}">
                <a16:creationId xmlns:a16="http://schemas.microsoft.com/office/drawing/2014/main" id="{D8783484-41B6-D38C-4AF1-6399E939C7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16" y="987574"/>
            <a:ext cx="3168352" cy="2044098"/>
          </a:xfrm>
          <a:prstGeom prst="rect">
            <a:avLst/>
          </a:prstGeom>
        </p:spPr>
      </p:pic>
      <p:pic>
        <p:nvPicPr>
          <p:cNvPr id="9" name="그림 8" descr="스크린샷, 텍스트, 다채로움, 원이(가) 표시된 사진&#10;&#10;자동 생성된 설명">
            <a:extLst>
              <a:ext uri="{FF2B5EF4-FFF2-40B4-BE49-F238E27FC236}">
                <a16:creationId xmlns:a16="http://schemas.microsoft.com/office/drawing/2014/main" id="{DEC566D4-F0AE-6106-174E-BACC40097D8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32" y="3184068"/>
            <a:ext cx="3203848" cy="1802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9712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시계, 디자인이(가) 표시된 사진&#10;&#10;자동 생성된 설명">
            <a:extLst>
              <a:ext uri="{FF2B5EF4-FFF2-40B4-BE49-F238E27FC236}">
                <a16:creationId xmlns:a16="http://schemas.microsoft.com/office/drawing/2014/main" id="{92F60C25-A740-F500-1337-3CEA0E0772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728" y="1524735"/>
            <a:ext cx="2168700" cy="139253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A007245-5E14-874A-35BD-AC1B9A91375E}"/>
              </a:ext>
            </a:extLst>
          </p:cNvPr>
          <p:cNvSpPr txBox="1"/>
          <p:nvPr/>
        </p:nvSpPr>
        <p:spPr>
          <a:xfrm>
            <a:off x="1763688" y="267494"/>
            <a:ext cx="4608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Wavefunctions of complex molecule?</a:t>
            </a:r>
            <a:endParaRPr lang="ko-KR" altLang="en-US" dirty="0"/>
          </a:p>
        </p:txBody>
      </p:sp>
      <p:pic>
        <p:nvPicPr>
          <p:cNvPr id="6" name="그림 5" descr="도표, 라인, 기술 도면, 평면도이(가) 표시된 사진&#10;&#10;자동 생성된 설명">
            <a:extLst>
              <a:ext uri="{FF2B5EF4-FFF2-40B4-BE49-F238E27FC236}">
                <a16:creationId xmlns:a16="http://schemas.microsoft.com/office/drawing/2014/main" id="{4AEE03C6-8D3C-7D0F-99C2-9A4E513160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4" y="1203598"/>
            <a:ext cx="3456384" cy="218462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525E0D7-80A3-AD34-F26D-8D170892D007}"/>
              </a:ext>
            </a:extLst>
          </p:cNvPr>
          <p:cNvSpPr txBox="1"/>
          <p:nvPr/>
        </p:nvSpPr>
        <p:spPr>
          <a:xfrm>
            <a:off x="2051720" y="3723878"/>
            <a:ext cx="62646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ym typeface="Wingdings" panose="05000000000000000000" pitchFamily="2" charset="2"/>
              </a:rPr>
              <a:t>Intractably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expensive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for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accurate calculations on increasingly large systems 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 VQE can be a chivalry!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17961124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-COLOR-A19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32AEB8"/>
      </a:accent1>
      <a:accent2>
        <a:srgbClr val="F2A40D"/>
      </a:accent2>
      <a:accent3>
        <a:srgbClr val="32AEB8"/>
      </a:accent3>
      <a:accent4>
        <a:srgbClr val="F2A40D"/>
      </a:accent4>
      <a:accent5>
        <a:srgbClr val="32AEB8"/>
      </a:accent5>
      <a:accent6>
        <a:srgbClr val="F2A40D"/>
      </a:accent6>
      <a:hlink>
        <a:srgbClr val="3F3F3F"/>
      </a:hlink>
      <a:folHlink>
        <a:srgbClr val="3F3F3F"/>
      </a:folHlink>
    </a:clrScheme>
    <a:fontScheme name="Noto_Sans">
      <a:majorFont>
        <a:latin typeface="Noto Sans KR Black"/>
        <a:ea typeface="Noto Sans KR Black"/>
        <a:cs typeface=""/>
      </a:majorFont>
      <a:minorFont>
        <a:latin typeface="Noto Sans KR"/>
        <a:ea typeface="Noto Sans KR Mediu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tents Slide Master">
  <a:themeElements>
    <a:clrScheme name="ALLPPT-COLOR-A19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32AEB8"/>
      </a:accent1>
      <a:accent2>
        <a:srgbClr val="F2A40D"/>
      </a:accent2>
      <a:accent3>
        <a:srgbClr val="32AEB8"/>
      </a:accent3>
      <a:accent4>
        <a:srgbClr val="F2A40D"/>
      </a:accent4>
      <a:accent5>
        <a:srgbClr val="32AEB8"/>
      </a:accent5>
      <a:accent6>
        <a:srgbClr val="F2A40D"/>
      </a:accent6>
      <a:hlink>
        <a:srgbClr val="3F3F3F"/>
      </a:hlink>
      <a:folHlink>
        <a:srgbClr val="3F3F3F"/>
      </a:folHlink>
    </a:clrScheme>
    <a:fontScheme name="Noto_Sans">
      <a:majorFont>
        <a:latin typeface="Noto Sans KR Black"/>
        <a:ea typeface="Noto Sans KR Black"/>
        <a:cs typeface=""/>
      </a:majorFont>
      <a:minorFont>
        <a:latin typeface="Noto Sans KR"/>
        <a:ea typeface="Noto Sans KR Mediu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32AEB8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Section Break Slide Master">
  <a:themeElements>
    <a:clrScheme name="ALLPPT-COLOR-A19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32AEB8"/>
      </a:accent1>
      <a:accent2>
        <a:srgbClr val="F2A40D"/>
      </a:accent2>
      <a:accent3>
        <a:srgbClr val="32AEB8"/>
      </a:accent3>
      <a:accent4>
        <a:srgbClr val="F2A40D"/>
      </a:accent4>
      <a:accent5>
        <a:srgbClr val="32AEB8"/>
      </a:accent5>
      <a:accent6>
        <a:srgbClr val="F2A40D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6121</TotalTime>
  <Words>1546</Words>
  <Application>Microsoft Office PowerPoint</Application>
  <PresentationFormat>화면 슬라이드 쇼(16:9)</PresentationFormat>
  <Paragraphs>244</Paragraphs>
  <Slides>46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46</vt:i4>
      </vt:variant>
    </vt:vector>
  </HeadingPairs>
  <TitlesOfParts>
    <vt:vector size="54" baseType="lpstr">
      <vt:lpstr>맑은 고딕</vt:lpstr>
      <vt:lpstr>Arial</vt:lpstr>
      <vt:lpstr>Calibri</vt:lpstr>
      <vt:lpstr>Cambria Math</vt:lpstr>
      <vt:lpstr>Wingdings</vt:lpstr>
      <vt:lpstr>Cover and End Slide Master</vt:lpstr>
      <vt:lpstr>Contents Slide Master</vt:lpstr>
      <vt:lpstr>Section Break Slide Master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googleslidesppt.com;allppt.com</dc:creator>
  <cp:lastModifiedBy>정일 김</cp:lastModifiedBy>
  <cp:revision>88</cp:revision>
  <dcterms:created xsi:type="dcterms:W3CDTF">2016-12-05T23:26:54Z</dcterms:created>
  <dcterms:modified xsi:type="dcterms:W3CDTF">2024-06-25T07:37:54Z</dcterms:modified>
</cp:coreProperties>
</file>